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340" r:id="rId11"/>
    <p:sldId id="341" r:id="rId12"/>
    <p:sldId id="342"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D6CE23-D09C-4AF7-330F-679C642F7635}"/>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D1A7DF6-53CF-FA9F-8C85-091819D73A2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latin typeface="Arial" panose="020B0604020202020204" pitchFamily="34" charset="0"/>
                <a:cs typeface="Arial" panose="020B0604020202020204" pitchFamily="34" charset="0"/>
              </a:rPr>
              <a:t>6/23/2024 pm</a:t>
            </a:r>
          </a:p>
        </p:txBody>
      </p:sp>
      <p:sp>
        <p:nvSpPr>
          <p:cNvPr id="4" name="Footer Placeholder 3">
            <a:extLst>
              <a:ext uri="{FF2B5EF4-FFF2-40B4-BE49-F238E27FC236}">
                <a16:creationId xmlns:a16="http://schemas.microsoft.com/office/drawing/2014/main" id="{D3486BF6-7CD9-E423-CC5D-74D970364550}"/>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198C1058-9661-6527-1CA8-229ABB633196}"/>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8973B5D7-5E62-4E23-BBD8-09723FD31A7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087503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6/23/2024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944D752-75ED-484A-8DED-D377794DCE94}" type="slidenum">
              <a:rPr lang="en-US" smtClean="0"/>
              <a:t>‹#›</a:t>
            </a:fld>
            <a:endParaRPr lang="en-US"/>
          </a:p>
        </p:txBody>
      </p:sp>
    </p:spTree>
    <p:extLst>
      <p:ext uri="{BB962C8B-B14F-4D97-AF65-F5344CB8AC3E}">
        <p14:creationId xmlns:p14="http://schemas.microsoft.com/office/powerpoint/2010/main" val="401545086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Glendol McClure, presented at Washington Street Church of Christ, June 16, 2024</a:t>
            </a:r>
          </a:p>
          <a:p>
            <a:endParaRPr lang="en-US" dirty="0"/>
          </a:p>
          <a:p>
            <a:r>
              <a:rPr lang="en-US" b="1" dirty="0"/>
              <a:t>Acts 17:22-31</a:t>
            </a:r>
            <a:r>
              <a:rPr lang="en-US" dirty="0"/>
              <a:t> – “22 So Paul, standing in the midst of the Areopagus, said: ‘Men of Athens, I perceive that in every way you are very religious. 23 For as I passed along and observed the objects of your worship, I found also an altar with this inscription, “</a:t>
            </a:r>
            <a:r>
              <a:rPr lang="en-US" b="1" dirty="0"/>
              <a:t>To the unknown god</a:t>
            </a:r>
            <a:r>
              <a:rPr lang="en-US" dirty="0"/>
              <a:t>.” What therefore you worship as unknown, this I proclaim to you. 24  The God who made the world and everything in it, being Lord of heaven and earth, does not live in temples made by man,  25 nor is he served by human hands, as though he needed anything, since he himself gives to all mankind life and breath and everything. 26 And he made from one man every nation of mankind to live on all the face of the earth, having determined allotted periods and the boundaries of their dwelling place, 27  that they should seek God, in the hope that they might feel their way toward him and find him. Yet he is actually not far from each one of us, 28 for "In him we live and move and have our being”; as even some of your own poets have said, "For we are indeed his offspring.” 29  Being then God's offspring, we ought not to think that the divine being is like gold or silver or stone, an image formed by the art and imagination of man. 30  The times of ignorance God overlooked, but now he commands all people everywhere to repent, 31 because he has fixed a day on which he will judge the world in righteousness by a man whom he has appointed; and of this he has given assurance to all by raising him from the dead.’"</a:t>
            </a:r>
          </a:p>
        </p:txBody>
      </p:sp>
      <p:sp>
        <p:nvSpPr>
          <p:cNvPr id="4" name="Slide Number Placeholder 3"/>
          <p:cNvSpPr>
            <a:spLocks noGrp="1"/>
          </p:cNvSpPr>
          <p:nvPr>
            <p:ph type="sldNum" sz="quarter" idx="5"/>
          </p:nvPr>
        </p:nvSpPr>
        <p:spPr/>
        <p:txBody>
          <a:bodyPr/>
          <a:lstStyle/>
          <a:p>
            <a:fld id="{A944D752-75ED-484A-8DED-D377794DCE94}" type="slidenum">
              <a:rPr lang="en-US" smtClean="0"/>
              <a:t>1</a:t>
            </a:fld>
            <a:endParaRPr lang="en-US"/>
          </a:p>
        </p:txBody>
      </p:sp>
      <p:sp>
        <p:nvSpPr>
          <p:cNvPr id="5" name="Date Placeholder 4">
            <a:extLst>
              <a:ext uri="{FF2B5EF4-FFF2-40B4-BE49-F238E27FC236}">
                <a16:creationId xmlns:a16="http://schemas.microsoft.com/office/drawing/2014/main" id="{CCADF5C5-908B-A4A5-FABA-22AF338FDE3A}"/>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32F0E815-5564-972A-D3FB-ED8C09C8BCE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13560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0" dirty="0"/>
          </a:p>
          <a:p>
            <a:r>
              <a:rPr lang="en-US" b="1" dirty="0"/>
              <a:t>Romans 10:10</a:t>
            </a:r>
            <a:r>
              <a:rPr lang="en-US" b="0" dirty="0"/>
              <a:t> – “For with the heart one believes and is justified, and with the mouth one confesses and is saved.”</a:t>
            </a:r>
          </a:p>
        </p:txBody>
      </p:sp>
      <p:sp>
        <p:nvSpPr>
          <p:cNvPr id="4" name="Slide Number Placeholder 3"/>
          <p:cNvSpPr>
            <a:spLocks noGrp="1"/>
          </p:cNvSpPr>
          <p:nvPr>
            <p:ph type="sldNum" sz="quarter" idx="5"/>
          </p:nvPr>
        </p:nvSpPr>
        <p:spPr/>
        <p:txBody>
          <a:bodyPr/>
          <a:lstStyle/>
          <a:p>
            <a:pPr defTabSz="1550147"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50147" fontAlgn="base">
                <a:spcBef>
                  <a:spcPct val="0"/>
                </a:spcBef>
                <a:spcAft>
                  <a:spcPct val="0"/>
                </a:spcAft>
                <a:defRPr/>
              </a:pPr>
              <a:t>11</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6/23/2024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431913">
              <a:defRPr/>
            </a:pPr>
            <a:r>
              <a:rPr lang="en-US" b="1" dirty="0"/>
              <a:t>Hebrews 3:12-14</a:t>
            </a:r>
            <a:r>
              <a:rPr lang="en-US" dirty="0"/>
              <a:t> – “12 Take care, brothers, lest there be in any of you an evil, unbelieving heart, </a:t>
            </a:r>
            <a:r>
              <a:rPr lang="en-US" b="1" dirty="0"/>
              <a:t>leading you to fall away from the living God</a:t>
            </a:r>
            <a:r>
              <a:rPr lang="en-US" dirty="0"/>
              <a:t>.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550147"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50147" fontAlgn="base">
                <a:spcBef>
                  <a:spcPct val="0"/>
                </a:spcBef>
                <a:spcAft>
                  <a:spcPct val="0"/>
                </a:spcAft>
                <a:defRPr/>
              </a:pPr>
              <a:t>12</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6/23/2024 pm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17:16-21</a:t>
            </a:r>
            <a:r>
              <a:rPr lang="en-US" dirty="0"/>
              <a:t> – “16 Now while Paul was waiting for them at Athens, his spirit was provoked within him as he saw that the city was </a:t>
            </a:r>
            <a:r>
              <a:rPr lang="en-US" b="1" dirty="0"/>
              <a:t>full of idols</a:t>
            </a:r>
            <a:r>
              <a:rPr lang="en-US" dirty="0"/>
              <a:t>. 17 So </a:t>
            </a:r>
            <a:r>
              <a:rPr lang="en-US" b="1" dirty="0"/>
              <a:t>he reasoned in the synagogue with the Jews</a:t>
            </a:r>
            <a:r>
              <a:rPr lang="en-US" dirty="0"/>
              <a:t> and the devout persons, and in the marketplace every day with those who happened to be there. 18 Some of the </a:t>
            </a:r>
            <a:r>
              <a:rPr lang="en-US" b="1" dirty="0"/>
              <a:t>Epicurean and Stoic philosophers</a:t>
            </a:r>
            <a:r>
              <a:rPr lang="en-US" dirty="0"/>
              <a:t> also conversed with him. And some said, ‘What does this babbler wish to say?’ Others said, ‘He seems to be a preacher of foreign divinities’ – because he was preaching Jesus and the resurrection. 19 And they took hold of him and brought him to the Areopagus, saying, ‘May we know what this new teaching is that you are presenting? 20 For </a:t>
            </a:r>
            <a:r>
              <a:rPr lang="en-US" b="1" dirty="0"/>
              <a:t>you bring some strange things to our ears</a:t>
            </a:r>
            <a:r>
              <a:rPr lang="en-US" dirty="0"/>
              <a:t>. We wish to know therefore what these things mean.’ 21 Now all the Athenians and the foreigners who lived there would spend their time in nothing except </a:t>
            </a:r>
            <a:r>
              <a:rPr lang="en-US" b="1" dirty="0"/>
              <a:t>telling or hearing something new</a:t>
            </a:r>
            <a:r>
              <a:rPr lang="en-US" dirty="0"/>
              <a:t>.”</a:t>
            </a:r>
          </a:p>
        </p:txBody>
      </p:sp>
      <p:sp>
        <p:nvSpPr>
          <p:cNvPr id="4" name="Slide Number Placeholder 3"/>
          <p:cNvSpPr>
            <a:spLocks noGrp="1"/>
          </p:cNvSpPr>
          <p:nvPr>
            <p:ph type="sldNum" sz="quarter" idx="5"/>
          </p:nvPr>
        </p:nvSpPr>
        <p:spPr/>
        <p:txBody>
          <a:bodyPr/>
          <a:lstStyle/>
          <a:p>
            <a:fld id="{A944D752-75ED-484A-8DED-D377794DCE94}" type="slidenum">
              <a:rPr lang="en-US" smtClean="0"/>
              <a:t>2</a:t>
            </a:fld>
            <a:endParaRPr lang="en-US"/>
          </a:p>
        </p:txBody>
      </p:sp>
      <p:sp>
        <p:nvSpPr>
          <p:cNvPr id="5" name="Date Placeholder 4">
            <a:extLst>
              <a:ext uri="{FF2B5EF4-FFF2-40B4-BE49-F238E27FC236}">
                <a16:creationId xmlns:a16="http://schemas.microsoft.com/office/drawing/2014/main" id="{1A59DAFC-0D88-ADE1-EDB1-9BDC0E9AD4B4}"/>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14B049A2-5443-2EB0-D55F-DE886FE723C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26665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17:28-29</a:t>
            </a:r>
            <a:r>
              <a:rPr lang="en-US" dirty="0"/>
              <a:t> – “28 for ‘'</a:t>
            </a:r>
            <a:r>
              <a:rPr lang="en-US" b="1" dirty="0"/>
              <a:t>In him we live and move and have our being</a:t>
            </a:r>
            <a:r>
              <a:rPr lang="en-US" dirty="0"/>
              <a:t>'; as even some of your own poets have said, '</a:t>
            </a:r>
            <a:r>
              <a:rPr lang="en-US" b="1" dirty="0"/>
              <a:t>For we are indeed his offspring</a:t>
            </a:r>
            <a:r>
              <a:rPr lang="en-US" dirty="0"/>
              <a:t>.' 29  Being then God's offspring, we ought not to think that the divine being is like gold or silver or stone, an image formed by the art and imagination of man.”</a:t>
            </a:r>
          </a:p>
          <a:p>
            <a:endParaRPr lang="en-US" dirty="0"/>
          </a:p>
          <a:p>
            <a:r>
              <a:rPr lang="en-US" b="1" dirty="0"/>
              <a:t>Hebrews 1:1-3</a:t>
            </a:r>
            <a:r>
              <a:rPr lang="en-US" dirty="0"/>
              <a:t> – “1 Long ago, at many times and in many ways, </a:t>
            </a:r>
            <a:r>
              <a:rPr lang="en-US" b="1" dirty="0"/>
              <a:t>God spoke to our fathers</a:t>
            </a:r>
            <a:r>
              <a:rPr lang="en-US" dirty="0"/>
              <a:t> by the prophets, 2 but in these last days </a:t>
            </a:r>
            <a:r>
              <a:rPr lang="en-US" b="1" dirty="0"/>
              <a:t>he has spoken to us</a:t>
            </a:r>
            <a:r>
              <a:rPr lang="en-US" dirty="0"/>
              <a:t> by his Son, whom he appointed the heir of all things, through whom also </a:t>
            </a:r>
            <a:r>
              <a:rPr lang="en-US" b="1" dirty="0"/>
              <a:t>he created the world</a:t>
            </a:r>
            <a:r>
              <a:rPr lang="en-US" dirty="0"/>
              <a:t>. 3 He is the radiance of the glory of God and the exact imprint of his nature, and he upholds the universe by the word of his power. After making purification for sins, he sat down at the right hand of the Majesty on high”</a:t>
            </a:r>
          </a:p>
          <a:p>
            <a:endParaRPr lang="en-US" dirty="0"/>
          </a:p>
          <a:p>
            <a:r>
              <a:rPr lang="en-US" b="1" dirty="0"/>
              <a:t>Psalms 115:1-11</a:t>
            </a:r>
            <a:r>
              <a:rPr lang="en-US" dirty="0"/>
              <a:t> – “15  Not to us, O Lord, not to us, but to your name give glory, for the sake of your steadfast love and your faithfulness! 2 Why should the nations say,  ‘Where is their God?’ 3  </a:t>
            </a:r>
            <a:r>
              <a:rPr lang="en-US" b="1" dirty="0"/>
              <a:t>Our God is in the heavens</a:t>
            </a:r>
            <a:r>
              <a:rPr lang="en-US" dirty="0"/>
              <a:t>;  he does all that he pleases. 4  Their idols are silver and gold,  the work of human hands. 5 They have mouths, but do not speak; eyes, but do not see. 6 They have ears, but do not hear; noses, but do not smell. 7 They have hands, but do not feel; feet, but do not walk; and they do not make a sound in their throat. 8  Those who make them become like them; so do all who trust in them. 9 O Israel,  trust in the Lord! He is their help and their shield. 10 O house of Aaron, trust in the Lord! He is their help and their shield. 11 You who fear the Lord, </a:t>
            </a:r>
            <a:r>
              <a:rPr lang="en-US" b="1" dirty="0"/>
              <a:t>trust in the Lord</a:t>
            </a:r>
            <a:r>
              <a:rPr lang="en-US" dirty="0"/>
              <a:t>! He is their help and their shield.”</a:t>
            </a:r>
          </a:p>
        </p:txBody>
      </p:sp>
      <p:sp>
        <p:nvSpPr>
          <p:cNvPr id="4" name="Slide Number Placeholder 3"/>
          <p:cNvSpPr>
            <a:spLocks noGrp="1"/>
          </p:cNvSpPr>
          <p:nvPr>
            <p:ph type="sldNum" sz="quarter" idx="5"/>
          </p:nvPr>
        </p:nvSpPr>
        <p:spPr/>
        <p:txBody>
          <a:bodyPr/>
          <a:lstStyle/>
          <a:p>
            <a:fld id="{A944D752-75ED-484A-8DED-D377794DCE94}" type="slidenum">
              <a:rPr lang="en-US" smtClean="0"/>
              <a:t>4</a:t>
            </a:fld>
            <a:endParaRPr lang="en-US"/>
          </a:p>
        </p:txBody>
      </p:sp>
      <p:sp>
        <p:nvSpPr>
          <p:cNvPr id="5" name="Date Placeholder 4">
            <a:extLst>
              <a:ext uri="{FF2B5EF4-FFF2-40B4-BE49-F238E27FC236}">
                <a16:creationId xmlns:a16="http://schemas.microsoft.com/office/drawing/2014/main" id="{420C520D-54DD-E226-4D7E-D202F4BADC8D}"/>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F6F5156F-E2B4-D47A-A2B6-4323891348E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70660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2:16</a:t>
            </a:r>
            <a:r>
              <a:rPr lang="en-US" dirty="0"/>
              <a:t> – “For </a:t>
            </a:r>
            <a:r>
              <a:rPr lang="en-US" b="1" dirty="0"/>
              <a:t>who has understood the mind of the Lord</a:t>
            </a:r>
            <a:r>
              <a:rPr lang="en-US" dirty="0"/>
              <a:t> so as to instruct him? But we have the mind of Christ.”</a:t>
            </a:r>
          </a:p>
          <a:p>
            <a:endParaRPr lang="en-US" dirty="0"/>
          </a:p>
          <a:p>
            <a:r>
              <a:rPr lang="en-US" b="1" dirty="0"/>
              <a:t>Isaiah 55:8-9</a:t>
            </a:r>
            <a:r>
              <a:rPr lang="en-US" dirty="0"/>
              <a:t> – “8 For </a:t>
            </a:r>
            <a:r>
              <a:rPr lang="en-US" b="1" dirty="0"/>
              <a:t>my thoughts are not your thoughts</a:t>
            </a:r>
            <a:r>
              <a:rPr lang="en-US" dirty="0"/>
              <a:t>, neither are your ways my ways, declares the Lord. 9  For as the heavens are higher than the earth, </a:t>
            </a:r>
            <a:r>
              <a:rPr lang="en-US" b="1" dirty="0"/>
              <a:t>so are my ways higher than your ways and my thoughts than your thoughts</a:t>
            </a:r>
            <a:r>
              <a:rPr lang="en-US" dirty="0"/>
              <a:t>.”</a:t>
            </a:r>
          </a:p>
          <a:p>
            <a:r>
              <a:rPr lang="en-US" b="1" dirty="0"/>
              <a:t>Psalms 40:17</a:t>
            </a:r>
            <a:r>
              <a:rPr lang="en-US" dirty="0"/>
              <a:t> – “As for me, I am poor and needy, but </a:t>
            </a:r>
            <a:r>
              <a:rPr lang="en-US" b="1" dirty="0"/>
              <a:t>the Lord takes thought for me</a:t>
            </a:r>
            <a:r>
              <a:rPr lang="en-US" dirty="0"/>
              <a:t>. You are my help and my deliverer; do not delay, O my God!”</a:t>
            </a:r>
          </a:p>
          <a:p>
            <a:endParaRPr lang="en-US" dirty="0"/>
          </a:p>
          <a:p>
            <a:r>
              <a:rPr lang="en-US" b="1" dirty="0"/>
              <a:t>John 3:16</a:t>
            </a:r>
            <a:r>
              <a:rPr lang="en-US" dirty="0"/>
              <a:t> – “For </a:t>
            </a:r>
            <a:r>
              <a:rPr lang="en-US" b="1" dirty="0"/>
              <a:t>God so loved the world</a:t>
            </a:r>
            <a:r>
              <a:rPr lang="en-US" dirty="0"/>
              <a:t>, that he gave his only Son, that whoever believes in him should not perish but have eternal life.”</a:t>
            </a:r>
          </a:p>
          <a:p>
            <a:r>
              <a:rPr lang="en-US" b="1" dirty="0"/>
              <a:t>Proverbs 6:16-19</a:t>
            </a:r>
            <a:r>
              <a:rPr lang="en-US" dirty="0"/>
              <a:t> – “16 There are six </a:t>
            </a:r>
            <a:r>
              <a:rPr lang="en-US" b="1" dirty="0"/>
              <a:t>things that the Lord hates</a:t>
            </a:r>
            <a:r>
              <a:rPr lang="en-US" dirty="0"/>
              <a:t>,  seven that are an abomination to him: 17  haughty eyes, a lying tongue, and hands that shed innocent blood, 18  a heart that devises wicked plans,  feet that make haste to run to evil, 19  a false witness who breathes out lies, and one who sows discord among brothers.”</a:t>
            </a:r>
          </a:p>
          <a:p>
            <a:endParaRPr lang="en-US" dirty="0"/>
          </a:p>
          <a:p>
            <a:r>
              <a:rPr lang="en-US" b="1" dirty="0"/>
              <a:t>Hebrews 1:1-2</a:t>
            </a:r>
            <a:r>
              <a:rPr lang="en-US" dirty="0"/>
              <a:t> – “1 Long ago, at many times and in many ways, </a:t>
            </a:r>
            <a:r>
              <a:rPr lang="en-US" b="1" dirty="0"/>
              <a:t>God spoke to our fathers by the prophets</a:t>
            </a:r>
            <a:r>
              <a:rPr lang="en-US" dirty="0"/>
              <a:t>, 2 but in these last days </a:t>
            </a:r>
            <a:r>
              <a:rPr lang="en-US" b="1" dirty="0"/>
              <a:t>he has spoken to us by his Son</a:t>
            </a:r>
            <a:r>
              <a:rPr lang="en-US" dirty="0"/>
              <a:t>, whom he appointed the heir of all things, through whom also he created the world.”</a:t>
            </a:r>
          </a:p>
          <a:p>
            <a:r>
              <a:rPr lang="en-US" b="1" dirty="0"/>
              <a:t>Isaiah 55:10-11</a:t>
            </a:r>
            <a:r>
              <a:rPr lang="en-US" dirty="0"/>
              <a:t> – “10 For as the rain and the snow come down from heaven and do not return there but water the earth, making it bring forth and sprout,  giving seed to the sower and bread to the eater, 11 so shall </a:t>
            </a:r>
            <a:r>
              <a:rPr lang="en-US" b="1" dirty="0"/>
              <a:t>my word be that goes out from my mouth; it shall not return to me empty</a:t>
            </a:r>
            <a:r>
              <a:rPr lang="en-US" dirty="0"/>
              <a:t>, but it shall accomplish that which I purpose, and shall succeed in the thing for which I sent it.”</a:t>
            </a:r>
          </a:p>
          <a:p>
            <a:endParaRPr lang="en-US" dirty="0"/>
          </a:p>
          <a:p>
            <a:r>
              <a:rPr lang="en-US" b="1" dirty="0"/>
              <a:t>Hebrews 4:13</a:t>
            </a:r>
            <a:r>
              <a:rPr lang="en-US" dirty="0"/>
              <a:t> – “And </a:t>
            </a:r>
            <a:r>
              <a:rPr lang="en-US" b="1" dirty="0"/>
              <a:t>no creature is hidden from his sight</a:t>
            </a:r>
            <a:r>
              <a:rPr lang="en-US" dirty="0"/>
              <a:t>, but all are naked and </a:t>
            </a:r>
            <a:r>
              <a:rPr lang="en-US" b="1" dirty="0"/>
              <a:t>exposed to the eyes of him</a:t>
            </a:r>
            <a:r>
              <a:rPr lang="en-US" dirty="0"/>
              <a:t> to whom we must give account.”</a:t>
            </a:r>
          </a:p>
          <a:p>
            <a:r>
              <a:rPr lang="en-US" b="1" dirty="0"/>
              <a:t>I Peter 3:12</a:t>
            </a:r>
            <a:r>
              <a:rPr lang="en-US" dirty="0"/>
              <a:t> – “For the eyes of the Lord are on the righteous, and his ears are open to their prayer. But the face of the Lord is against those who do evil.“</a:t>
            </a:r>
          </a:p>
          <a:p>
            <a:endParaRPr lang="en-US" dirty="0"/>
          </a:p>
          <a:p>
            <a:r>
              <a:rPr lang="en-US" b="1" dirty="0"/>
              <a:t>I Peter 5:6-7</a:t>
            </a:r>
            <a:r>
              <a:rPr lang="en-US" dirty="0"/>
              <a:t> – “6  Humble yourselves, therefore, under the mighty hand of God so that at the proper time he may exalt you, 7  casting all your anxieties on him, because </a:t>
            </a:r>
            <a:r>
              <a:rPr lang="en-US" b="1" dirty="0"/>
              <a:t>he cares for you</a:t>
            </a:r>
            <a:r>
              <a:rPr lang="en-US" dirty="0"/>
              <a:t>.”</a:t>
            </a:r>
          </a:p>
          <a:p>
            <a:endParaRPr lang="en-US" dirty="0"/>
          </a:p>
          <a:p>
            <a:r>
              <a:rPr lang="en-US" b="1" dirty="0"/>
              <a:t>Exodus 20:4-6</a:t>
            </a:r>
            <a:r>
              <a:rPr lang="en-US" dirty="0"/>
              <a:t> – “4  "You shall not make for yourself a carved image, or any likeness of anything that is in heaven above, or that is in the earth beneath, or that is in the water under the earth. 5  You shall not bow down to them or serve them, for </a:t>
            </a:r>
            <a:r>
              <a:rPr lang="en-US" b="1" dirty="0"/>
              <a:t>I the Lord your God am a jealous God</a:t>
            </a:r>
            <a:r>
              <a:rPr lang="en-US" dirty="0"/>
              <a:t>, visiting the iniquity of the fathers on the children to the third and the fourth generation of those who hate me, 6 but showing steadfast love to thousands of those who love me and keep my commandments.”</a:t>
            </a:r>
          </a:p>
        </p:txBody>
      </p:sp>
      <p:sp>
        <p:nvSpPr>
          <p:cNvPr id="4" name="Slide Number Placeholder 3"/>
          <p:cNvSpPr>
            <a:spLocks noGrp="1"/>
          </p:cNvSpPr>
          <p:nvPr>
            <p:ph type="sldNum" sz="quarter" idx="5"/>
          </p:nvPr>
        </p:nvSpPr>
        <p:spPr/>
        <p:txBody>
          <a:bodyPr/>
          <a:lstStyle/>
          <a:p>
            <a:fld id="{A944D752-75ED-484A-8DED-D377794DCE94}" type="slidenum">
              <a:rPr lang="en-US" smtClean="0"/>
              <a:t>5</a:t>
            </a:fld>
            <a:endParaRPr lang="en-US"/>
          </a:p>
        </p:txBody>
      </p:sp>
      <p:sp>
        <p:nvSpPr>
          <p:cNvPr id="5" name="Date Placeholder 4">
            <a:extLst>
              <a:ext uri="{FF2B5EF4-FFF2-40B4-BE49-F238E27FC236}">
                <a16:creationId xmlns:a16="http://schemas.microsoft.com/office/drawing/2014/main" id="{BC314EB3-1503-551A-947E-FE48B7117F8B}"/>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8381453F-31F7-5AD0-FD7A-D1F4169333C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49276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1:18-20</a:t>
            </a:r>
            <a:r>
              <a:rPr lang="en-US" dirty="0"/>
              <a:t> – “18 For the wrath of God is revealed from heaven against all ungodliness and unrighteousness of men, who by their unrighteousness suppress the truth. 19 For what can be known about God is plain to them, because God has shown it to them. 20 For his invisible attributes, namely, </a:t>
            </a:r>
            <a:r>
              <a:rPr lang="en-US" b="1" dirty="0"/>
              <a:t>his eternal power and divine nature</a:t>
            </a:r>
            <a:r>
              <a:rPr lang="en-US" dirty="0"/>
              <a:t>, have been clearly perceived, </a:t>
            </a:r>
            <a:r>
              <a:rPr lang="en-US" b="1" dirty="0"/>
              <a:t>ever since the creation of the world</a:t>
            </a:r>
            <a:r>
              <a:rPr lang="en-US" dirty="0"/>
              <a:t>, in the things that have been made. So they are without excuse.”</a:t>
            </a:r>
          </a:p>
          <a:p>
            <a:endParaRPr lang="en-US" dirty="0"/>
          </a:p>
          <a:p>
            <a:r>
              <a:rPr lang="en-US" b="1" dirty="0"/>
              <a:t>Acts 17:24-27</a:t>
            </a:r>
            <a:r>
              <a:rPr lang="en-US" dirty="0"/>
              <a:t> – “24  The God who made the world and everything in it, being </a:t>
            </a:r>
            <a:r>
              <a:rPr lang="en-US" b="1" dirty="0"/>
              <a:t>Lord of heaven and earth</a:t>
            </a:r>
            <a:r>
              <a:rPr lang="en-US" dirty="0"/>
              <a:t>, does not live in temples made by man,  25 nor is he served by human hands, as though he needed anything, since </a:t>
            </a:r>
            <a:r>
              <a:rPr lang="en-US" b="1" dirty="0"/>
              <a:t>he himself gives to all mankind life and breath and everything</a:t>
            </a:r>
            <a:r>
              <a:rPr lang="en-US" dirty="0"/>
              <a:t>. 26 And he made from one man every nation of mankind to live on all the face of the earth, having determined allotted periods and the boundaries of their dwelling place, 27  that they should seek God, in the hope that they might feel their way toward him and find him. Yet </a:t>
            </a:r>
            <a:r>
              <a:rPr lang="en-US" b="1" dirty="0"/>
              <a:t>he is actually not far from each one of us</a:t>
            </a:r>
            <a:r>
              <a:rPr lang="en-US" dirty="0"/>
              <a:t>”</a:t>
            </a:r>
          </a:p>
          <a:p>
            <a:endParaRPr lang="en-US" dirty="0"/>
          </a:p>
          <a:p>
            <a:r>
              <a:rPr lang="en-US" b="1" dirty="0"/>
              <a:t>I Kings 8:27</a:t>
            </a:r>
            <a:r>
              <a:rPr lang="en-US" dirty="0"/>
              <a:t> – “But will God indeed dwell on the earth? Behold, </a:t>
            </a:r>
            <a:r>
              <a:rPr lang="en-US" b="1" dirty="0"/>
              <a:t>heaven and the highest heaven cannot contain you</a:t>
            </a:r>
            <a:r>
              <a:rPr lang="en-US" dirty="0"/>
              <a:t>; how much less this house that I have built!”</a:t>
            </a:r>
          </a:p>
          <a:p>
            <a:r>
              <a:rPr lang="en-US" b="1" dirty="0"/>
              <a:t>Acts 7:47-50</a:t>
            </a:r>
            <a:r>
              <a:rPr lang="en-US" dirty="0"/>
              <a:t> – “47 But it was Solomon who built a house for him. 48  Yet </a:t>
            </a:r>
            <a:r>
              <a:rPr lang="en-US" b="1" dirty="0"/>
              <a:t>the Most High does not dwell in houses made by hands</a:t>
            </a:r>
            <a:r>
              <a:rPr lang="en-US" dirty="0"/>
              <a:t>, as the prophet says, 49  'Heaven is my throne,  and the earth is my footstool. What kind of house will you build for me, says the Lord, or what is the place of my rest? 50 Did not my hand make all these things?’”</a:t>
            </a:r>
          </a:p>
          <a:p>
            <a:endParaRPr lang="en-US" dirty="0"/>
          </a:p>
          <a:p>
            <a:r>
              <a:rPr lang="en-US" b="1" dirty="0"/>
              <a:t>Psalms 139:7-10</a:t>
            </a:r>
            <a:r>
              <a:rPr lang="en-US" dirty="0"/>
              <a:t> – “7  Where shall I go from your Spirit? Or </a:t>
            </a:r>
            <a:r>
              <a:rPr lang="en-US" b="1" dirty="0"/>
              <a:t>where shall I flee from your presence</a:t>
            </a:r>
            <a:r>
              <a:rPr lang="en-US" dirty="0"/>
              <a:t>? 8  If I ascend to heaven, you are there!  If I make my bed in Sheol, you are there! 9 If I take the wings of the morning and dwell in the uttermost parts of the sea, 10 even there your hand shall lead me, and your right hand shall hold me.”</a:t>
            </a:r>
          </a:p>
          <a:p>
            <a:endParaRPr lang="en-US" dirty="0"/>
          </a:p>
          <a:p>
            <a:r>
              <a:rPr lang="en-US" b="1" dirty="0"/>
              <a:t>Jonah 1:3-4</a:t>
            </a:r>
            <a:r>
              <a:rPr lang="en-US" dirty="0"/>
              <a:t> – “3 But Jonah rose to flee to Tarshish from the presence of the Lord. He went down to Joppa and found a ship going to Tarshish. So he paid the fare and went on board, to go with them to Tarshish, away from the presence of the Lord. 4 But </a:t>
            </a:r>
            <a:r>
              <a:rPr lang="en-US" b="1" dirty="0"/>
              <a:t>the Lord hurled a great wind upon the sea</a:t>
            </a:r>
            <a:r>
              <a:rPr lang="en-US" dirty="0"/>
              <a:t>, and </a:t>
            </a:r>
            <a:r>
              <a:rPr lang="en-US" b="1" dirty="0"/>
              <a:t>there was a mighty tempest on the sea</a:t>
            </a:r>
            <a:r>
              <a:rPr lang="en-US" dirty="0"/>
              <a:t>, so that the ship threatened to break up.”</a:t>
            </a:r>
          </a:p>
          <a:p>
            <a:endParaRPr lang="en-US" dirty="0"/>
          </a:p>
          <a:p>
            <a:r>
              <a:rPr lang="en-US" b="1" dirty="0"/>
              <a:t>II John 9-11</a:t>
            </a:r>
            <a:r>
              <a:rPr lang="en-US" dirty="0"/>
              <a:t> – “9 Everyone who goes on ahead and does not abide in the teaching of Christ, </a:t>
            </a:r>
            <a:r>
              <a:rPr lang="en-US" b="1" dirty="0"/>
              <a:t>does not have God</a:t>
            </a:r>
            <a:r>
              <a:rPr lang="en-US" dirty="0"/>
              <a:t>. Whoever abides in the teaching has both the Father and the Son. 10 If anyone comes to you and does not bring this teaching, do not receive him into your house or give him any greeting, 11 for whoever greets him takes part in his wicked works.”</a:t>
            </a:r>
          </a:p>
          <a:p>
            <a:endParaRPr lang="en-US" dirty="0"/>
          </a:p>
          <a:p>
            <a:r>
              <a:rPr lang="en-US" b="1" dirty="0"/>
              <a:t>Psalms 90:2</a:t>
            </a:r>
            <a:r>
              <a:rPr lang="en-US" dirty="0"/>
              <a:t> – “Before the mountains were brought forth, or ever you had formed the earth and the world,  </a:t>
            </a:r>
            <a:r>
              <a:rPr lang="en-US" b="1" dirty="0"/>
              <a:t>from everlasting to everlasting</a:t>
            </a:r>
            <a:r>
              <a:rPr lang="en-US" dirty="0"/>
              <a:t> you are God.”</a:t>
            </a:r>
          </a:p>
          <a:p>
            <a:r>
              <a:rPr lang="en-US" b="1" dirty="0"/>
              <a:t>II Peter 3:8</a:t>
            </a:r>
            <a:r>
              <a:rPr lang="en-US" dirty="0"/>
              <a:t> – “But do not overlook this one fact, beloved, that with the Lord </a:t>
            </a:r>
            <a:r>
              <a:rPr lang="en-US" b="1" dirty="0"/>
              <a:t>one day is as a thousand years, and a thousand years as one day</a:t>
            </a:r>
            <a:r>
              <a:rPr lang="en-US" dirty="0"/>
              <a:t>.”</a:t>
            </a:r>
          </a:p>
        </p:txBody>
      </p:sp>
      <p:sp>
        <p:nvSpPr>
          <p:cNvPr id="4" name="Slide Number Placeholder 3"/>
          <p:cNvSpPr>
            <a:spLocks noGrp="1"/>
          </p:cNvSpPr>
          <p:nvPr>
            <p:ph type="sldNum" sz="quarter" idx="5"/>
          </p:nvPr>
        </p:nvSpPr>
        <p:spPr/>
        <p:txBody>
          <a:bodyPr/>
          <a:lstStyle/>
          <a:p>
            <a:fld id="{A944D752-75ED-484A-8DED-D377794DCE94}" type="slidenum">
              <a:rPr lang="en-US" smtClean="0"/>
              <a:t>6</a:t>
            </a:fld>
            <a:endParaRPr lang="en-US"/>
          </a:p>
        </p:txBody>
      </p:sp>
      <p:sp>
        <p:nvSpPr>
          <p:cNvPr id="5" name="Date Placeholder 4">
            <a:extLst>
              <a:ext uri="{FF2B5EF4-FFF2-40B4-BE49-F238E27FC236}">
                <a16:creationId xmlns:a16="http://schemas.microsoft.com/office/drawing/2014/main" id="{E4DD2C06-5E2F-559D-C8A2-2162F6B8FC7A}"/>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0283F1DE-F70D-4DA3-D9E3-0E6A0292AED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96825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17:24-26</a:t>
            </a:r>
            <a:r>
              <a:rPr lang="en-US" dirty="0"/>
              <a:t> – “24  The God who made the world and everything in it, being </a:t>
            </a:r>
            <a:r>
              <a:rPr lang="en-US" b="1" dirty="0"/>
              <a:t>Lord of heaven and earth</a:t>
            </a:r>
            <a:r>
              <a:rPr lang="en-US" dirty="0"/>
              <a:t>, does not live in temples made by man,  25 nor is he served by human hands, as though he needed anything, since </a:t>
            </a:r>
            <a:r>
              <a:rPr lang="en-US" b="1" dirty="0"/>
              <a:t>he himself gives to all mankind life and breath and everything</a:t>
            </a:r>
            <a:r>
              <a:rPr lang="en-US" dirty="0"/>
              <a:t>. 26 And he made from one man every nation of mankind to live on all the face of the earth, having determined allotted periods and the boundaries of their dwelling place”</a:t>
            </a:r>
          </a:p>
          <a:p>
            <a:r>
              <a:rPr lang="en-US" b="1" dirty="0"/>
              <a:t>Genesis chapters 1 and 2</a:t>
            </a:r>
            <a:r>
              <a:rPr lang="en-US" dirty="0"/>
              <a:t> show God’s creation</a:t>
            </a:r>
          </a:p>
          <a:p>
            <a:r>
              <a:rPr lang="en-US" b="1" dirty="0"/>
              <a:t>Psalms 33:6-9</a:t>
            </a:r>
            <a:r>
              <a:rPr lang="en-US" dirty="0"/>
              <a:t> – “6 </a:t>
            </a:r>
            <a:r>
              <a:rPr lang="en-US" b="1" dirty="0"/>
              <a:t>By the word of the Lord the heavens were made</a:t>
            </a:r>
            <a:r>
              <a:rPr lang="en-US" dirty="0"/>
              <a:t>, and by the breath of his mouth all their host. 7 He gathers the waters of the sea as a heap; he puts the deeps in storehouses. 8 Let all the earth fear the Lord; let all the inhabitants of the world stand in awe of him! 9 For </a:t>
            </a:r>
            <a:r>
              <a:rPr lang="en-US" b="1" dirty="0"/>
              <a:t>he spoke, and it came to be</a:t>
            </a:r>
            <a:r>
              <a:rPr lang="en-US" dirty="0"/>
              <a:t>; he commanded, and it stood firm.”</a:t>
            </a:r>
          </a:p>
          <a:p>
            <a:endParaRPr lang="en-US" dirty="0"/>
          </a:p>
          <a:p>
            <a:r>
              <a:rPr lang="en-US" b="1" dirty="0"/>
              <a:t>Acts 17:24</a:t>
            </a:r>
            <a:r>
              <a:rPr lang="en-US" dirty="0"/>
              <a:t> – “The God who made the world and everything in it, being </a:t>
            </a:r>
            <a:r>
              <a:rPr lang="en-US" b="1" dirty="0"/>
              <a:t>Lord of heaven and earth</a:t>
            </a:r>
            <a:r>
              <a:rPr lang="en-US" dirty="0"/>
              <a:t>, does not live in temples made by man”</a:t>
            </a:r>
          </a:p>
          <a:p>
            <a:endParaRPr lang="en-US" dirty="0"/>
          </a:p>
          <a:p>
            <a:r>
              <a:rPr lang="en-US" b="1" dirty="0"/>
              <a:t>Acts 17:24-25</a:t>
            </a:r>
            <a:r>
              <a:rPr lang="en-US" dirty="0"/>
              <a:t> – “24  The God who made the world and everything in it, bein</a:t>
            </a:r>
            <a:r>
              <a:rPr lang="en-US" b="0" dirty="0"/>
              <a:t>g Lord of heaven and earth,</a:t>
            </a:r>
            <a:r>
              <a:rPr lang="en-US" dirty="0"/>
              <a:t> </a:t>
            </a:r>
            <a:r>
              <a:rPr lang="en-US" b="1" dirty="0"/>
              <a:t>does not live in temples made by man</a:t>
            </a:r>
            <a:r>
              <a:rPr lang="en-US" dirty="0"/>
              <a:t>,  25 </a:t>
            </a:r>
            <a:r>
              <a:rPr lang="en-US" b="1" dirty="0"/>
              <a:t>nor is he served by human hands</a:t>
            </a:r>
            <a:r>
              <a:rPr lang="en-US" dirty="0"/>
              <a:t>, as though he needed anything, sinc</a:t>
            </a:r>
            <a:r>
              <a:rPr lang="en-US" b="0" dirty="0"/>
              <a:t>e he himself gives to all mankind life and breath and everything.</a:t>
            </a:r>
          </a:p>
          <a:p>
            <a:r>
              <a:rPr lang="en-US" b="1" dirty="0"/>
              <a:t>Romans 1:21-25</a:t>
            </a:r>
            <a:r>
              <a:rPr lang="en-US" b="0" dirty="0"/>
              <a:t> – “21 For although they knew God, </a:t>
            </a:r>
            <a:r>
              <a:rPr lang="en-US" b="1" dirty="0"/>
              <a:t>they did not honor him as God or give thanks to him</a:t>
            </a:r>
            <a:r>
              <a:rPr lang="en-US" b="0" dirty="0"/>
              <a:t>, but they became futile in their thinking, and their foolish hearts were darkened. 22  Claiming to be wise, they became fools, 23 and exchanged the glory of the immortal God for images resembling mortal man and birds and animals and reptiles. 24 Therefore God gave them up in the lusts of their hearts to impurity, to the dishonoring of their bodies among themselves, 25 because they exchanged the truth about God for a lie and worshiped and served the creature rather than the Creator, who is blessed forever! Amen.”</a:t>
            </a:r>
          </a:p>
          <a:p>
            <a:r>
              <a:rPr lang="en-US" b="1" dirty="0"/>
              <a:t>John 4:24</a:t>
            </a:r>
            <a:r>
              <a:rPr lang="en-US" b="0" dirty="0"/>
              <a:t> – “God is spirit, and those who worship him must </a:t>
            </a:r>
            <a:r>
              <a:rPr lang="en-US" b="1" dirty="0"/>
              <a:t>worship in spirit and truth</a:t>
            </a:r>
            <a:r>
              <a:rPr lang="en-US" b="0" dirty="0"/>
              <a:t>.“</a:t>
            </a:r>
          </a:p>
          <a:p>
            <a:endParaRPr lang="en-US" b="0" dirty="0"/>
          </a:p>
          <a:p>
            <a:r>
              <a:rPr lang="en-US" b="1" dirty="0"/>
              <a:t>Acts 17:30</a:t>
            </a:r>
            <a:r>
              <a:rPr lang="en-US" b="0" dirty="0"/>
              <a:t> – “The times of ignorance God overlooked, but </a:t>
            </a:r>
            <a:r>
              <a:rPr lang="en-US" b="1" dirty="0"/>
              <a:t>now he commands all people everywhere</a:t>
            </a:r>
            <a:r>
              <a:rPr lang="en-US" b="0" dirty="0"/>
              <a:t> to repent”</a:t>
            </a:r>
          </a:p>
          <a:p>
            <a:r>
              <a:rPr lang="en-US" b="1" dirty="0"/>
              <a:t>Romans 1:25</a:t>
            </a:r>
            <a:r>
              <a:rPr lang="en-US" b="0" dirty="0"/>
              <a:t> – “because they exchanged the truth about God for a lie and worshiped and served the creature rather than </a:t>
            </a:r>
            <a:r>
              <a:rPr lang="en-US" b="1" dirty="0"/>
              <a:t>the Creator, who is blessed forever</a:t>
            </a:r>
            <a:r>
              <a:rPr lang="en-US" b="0" dirty="0"/>
              <a:t>! Amen.”</a:t>
            </a:r>
          </a:p>
          <a:p>
            <a:endParaRPr lang="en-US" b="0" dirty="0"/>
          </a:p>
          <a:p>
            <a:r>
              <a:rPr lang="en-US" b="1" dirty="0"/>
              <a:t>Acts 17:31</a:t>
            </a:r>
            <a:r>
              <a:rPr lang="en-US" b="0" dirty="0"/>
              <a:t> – “because he has fixed </a:t>
            </a:r>
            <a:r>
              <a:rPr lang="en-US" b="1" dirty="0"/>
              <a:t>a day on which he will judge the world</a:t>
            </a:r>
            <a:r>
              <a:rPr lang="en-US" b="0" dirty="0"/>
              <a:t> in righteousness by a man whom he has appointed; and of this he has given assurance to all by raising him from the dead."</a:t>
            </a:r>
          </a:p>
        </p:txBody>
      </p:sp>
      <p:sp>
        <p:nvSpPr>
          <p:cNvPr id="4" name="Slide Number Placeholder 3"/>
          <p:cNvSpPr>
            <a:spLocks noGrp="1"/>
          </p:cNvSpPr>
          <p:nvPr>
            <p:ph type="sldNum" sz="quarter" idx="5"/>
          </p:nvPr>
        </p:nvSpPr>
        <p:spPr/>
        <p:txBody>
          <a:bodyPr/>
          <a:lstStyle/>
          <a:p>
            <a:fld id="{A944D752-75ED-484A-8DED-D377794DCE94}" type="slidenum">
              <a:rPr lang="en-US" smtClean="0"/>
              <a:t>7</a:t>
            </a:fld>
            <a:endParaRPr lang="en-US"/>
          </a:p>
        </p:txBody>
      </p:sp>
      <p:sp>
        <p:nvSpPr>
          <p:cNvPr id="5" name="Date Placeholder 4">
            <a:extLst>
              <a:ext uri="{FF2B5EF4-FFF2-40B4-BE49-F238E27FC236}">
                <a16:creationId xmlns:a16="http://schemas.microsoft.com/office/drawing/2014/main" id="{5F157B56-9F90-F18B-A4D6-57589967437C}"/>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F78BCD9B-581D-E802-BD0F-7E401AFD596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00319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17:25</a:t>
            </a:r>
            <a:r>
              <a:rPr lang="en-US" dirty="0"/>
              <a:t> – “</a:t>
            </a:r>
            <a:r>
              <a:rPr lang="en-US" b="1" dirty="0"/>
              <a:t>nor is he served by human hands</a:t>
            </a:r>
            <a:r>
              <a:rPr lang="en-US" dirty="0"/>
              <a:t>, as though he needed anything, since he himself gives to all mankind life and breath and everything.”</a:t>
            </a:r>
          </a:p>
          <a:p>
            <a:endParaRPr lang="en-US" dirty="0"/>
          </a:p>
          <a:p>
            <a:r>
              <a:rPr lang="en-US" b="1" dirty="0"/>
              <a:t>Matthew 7:21-23</a:t>
            </a:r>
            <a:r>
              <a:rPr lang="en-US" dirty="0"/>
              <a:t> – “21 Not everyone who says to me, 'Lord, Lord,' will enter the kingdom of heaven, but </a:t>
            </a:r>
            <a:r>
              <a:rPr lang="en-US" b="1" dirty="0"/>
              <a:t>the one who does the will of my Father who is in heaven</a:t>
            </a:r>
            <a:r>
              <a:rPr lang="en-US" dirty="0"/>
              <a:t>.  22  On that day many will say to me, 'Lord, Lord, did we not prophesy in your name, and cast out demons in your name, and do many mighty works in your name?'  23  And then will I declare to them, 'I never knew you; depart from me, you workers of lawlessness.’”</a:t>
            </a:r>
          </a:p>
          <a:p>
            <a:endParaRPr lang="en-US" dirty="0"/>
          </a:p>
          <a:p>
            <a:r>
              <a:rPr lang="en-US" b="1" dirty="0"/>
              <a:t>John 4:24</a:t>
            </a:r>
            <a:r>
              <a:rPr lang="en-US" dirty="0"/>
              <a:t> – “God is spirit, and those who worship him </a:t>
            </a:r>
            <a:r>
              <a:rPr lang="en-US" b="1" dirty="0"/>
              <a:t>must worship in spirit and truth</a:t>
            </a:r>
            <a:r>
              <a:rPr lang="en-US" dirty="0"/>
              <a:t>.“</a:t>
            </a:r>
          </a:p>
          <a:p>
            <a:endParaRPr lang="en-US" dirty="0"/>
          </a:p>
          <a:p>
            <a:r>
              <a:rPr lang="en-US" b="1" dirty="0"/>
              <a:t>Hebrews 12:28-29</a:t>
            </a:r>
            <a:r>
              <a:rPr lang="en-US" dirty="0"/>
              <a:t> – “28 Therefore </a:t>
            </a:r>
            <a:r>
              <a:rPr lang="en-US" b="1" dirty="0"/>
              <a:t>let us be grateful</a:t>
            </a:r>
            <a:r>
              <a:rPr lang="en-US" dirty="0"/>
              <a:t> for receiving a kingdom that cannot be shaken, and thus let us offer to God acceptable worship, </a:t>
            </a:r>
            <a:r>
              <a:rPr lang="en-US" b="1" dirty="0"/>
              <a:t>with reverence and awe</a:t>
            </a:r>
            <a:r>
              <a:rPr lang="en-US" dirty="0"/>
              <a:t>, 29 for our God is a consuming fire.”</a:t>
            </a:r>
          </a:p>
          <a:p>
            <a:endParaRPr lang="en-US" dirty="0"/>
          </a:p>
          <a:p>
            <a:r>
              <a:rPr lang="en-US" b="1" dirty="0"/>
              <a:t>II Corinthians 8:9</a:t>
            </a:r>
            <a:r>
              <a:rPr lang="en-US" dirty="0"/>
              <a:t> – “For you know the grace of our Lord Jesus Christ, that though he was rich, yet for your sake he became poor, </a:t>
            </a:r>
            <a:r>
              <a:rPr lang="en-US" b="1" dirty="0"/>
              <a:t>so that you by his poverty might become rich</a:t>
            </a:r>
            <a:r>
              <a:rPr lang="en-US" dirty="0"/>
              <a:t>.”</a:t>
            </a:r>
          </a:p>
        </p:txBody>
      </p:sp>
      <p:sp>
        <p:nvSpPr>
          <p:cNvPr id="4" name="Slide Number Placeholder 3"/>
          <p:cNvSpPr>
            <a:spLocks noGrp="1"/>
          </p:cNvSpPr>
          <p:nvPr>
            <p:ph type="sldNum" sz="quarter" idx="5"/>
          </p:nvPr>
        </p:nvSpPr>
        <p:spPr/>
        <p:txBody>
          <a:bodyPr/>
          <a:lstStyle/>
          <a:p>
            <a:fld id="{A944D752-75ED-484A-8DED-D377794DCE94}" type="slidenum">
              <a:rPr lang="en-US" smtClean="0"/>
              <a:t>8</a:t>
            </a:fld>
            <a:endParaRPr lang="en-US"/>
          </a:p>
        </p:txBody>
      </p:sp>
      <p:sp>
        <p:nvSpPr>
          <p:cNvPr id="5" name="Date Placeholder 4">
            <a:extLst>
              <a:ext uri="{FF2B5EF4-FFF2-40B4-BE49-F238E27FC236}">
                <a16:creationId xmlns:a16="http://schemas.microsoft.com/office/drawing/2014/main" id="{28F6D67C-2AC0-249F-1C44-14BAE9EC0B32}"/>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146D2873-75DC-89F6-E233-B497A476197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24941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17:25</a:t>
            </a:r>
            <a:r>
              <a:rPr lang="en-US" dirty="0"/>
              <a:t> – “nor is he served by human hands, as though he needed anything, since </a:t>
            </a:r>
            <a:r>
              <a:rPr lang="en-US" b="1" dirty="0"/>
              <a:t>he himself gives to all mankind life and breath and everything</a:t>
            </a:r>
            <a:r>
              <a:rPr lang="en-US" dirty="0"/>
              <a:t>.”</a:t>
            </a:r>
          </a:p>
          <a:p>
            <a:endParaRPr lang="en-US" dirty="0"/>
          </a:p>
          <a:p>
            <a:r>
              <a:rPr lang="en-US" b="1" dirty="0"/>
              <a:t>Acts 17:25-28</a:t>
            </a:r>
            <a:r>
              <a:rPr lang="en-US" dirty="0"/>
              <a:t> – “25 nor is he served by human hands, as though he needed anything, since he himself gives to all mankind life and breath and everything. 26 And he made from one man every nation of mankind to live on all the face of the earth, having determined allotted periods and the boundaries of their dwelling place, 27  that they should seek God, in the hope that they might feel their way toward him and find him. Yet he is actually not far from each one of us, 28 for 'In him we live and move and have our being’; as even some of your own poets have said, 'For we are indeed his offspring.’”</a:t>
            </a:r>
          </a:p>
          <a:p>
            <a:r>
              <a:rPr lang="en-US" b="1" dirty="0"/>
              <a:t>Matthew 6:24-33</a:t>
            </a:r>
            <a:r>
              <a:rPr lang="en-US" dirty="0"/>
              <a:t> – “24 No one can serve two masters, for either he will hate the one and love the other, or he will be devoted to the one and despise the other. You cannot serve God and money. 25  Therefore I tell you, </a:t>
            </a:r>
            <a:r>
              <a:rPr lang="en-US" b="1" dirty="0"/>
              <a:t>do not be anxious about your life</a:t>
            </a:r>
            <a:r>
              <a:rPr lang="en-US" dirty="0"/>
              <a:t>, what you will eat or what you will drink, nor about your body, what you will put on. Is not life more than food, and the body more than clothing?  26  Look at the birds of the air: they neither sow nor reap nor gather into barns, and yet your heavenly Father feeds them. Are you not of more value than they?  27 And which of you by being anxious can add a single hour to his span of life?  28 And why are you anxious about clothing? Consider the lilies of the field, how they grow: they neither toil nor spin,  29 yet I tell you, even Solomon in all his glory was not arrayed like one of these.  30 But if God so clothes the grass of the field, which today is alive and tomorrow is thrown into the oven, will he not much more clothe you, O you of little faith?  31 Therefore do not be anxious, saying, 'What shall we eat?' or 'What shall we drink?' or 'What shall we wear?'  32 For the Gentiles seek after all these things, and your heavenly Father knows that you need them all.  33 But </a:t>
            </a:r>
            <a:r>
              <a:rPr lang="en-US" b="1" dirty="0"/>
              <a:t>seek first the kingdom of God</a:t>
            </a:r>
            <a:r>
              <a:rPr lang="en-US" dirty="0"/>
              <a:t> and his righteousness, and </a:t>
            </a:r>
            <a:r>
              <a:rPr lang="en-US" b="1" dirty="0"/>
              <a:t>all these things will be added to you</a:t>
            </a:r>
            <a:r>
              <a:rPr lang="en-US" dirty="0"/>
              <a:t>.”</a:t>
            </a:r>
          </a:p>
          <a:p>
            <a:endParaRPr lang="en-US" dirty="0"/>
          </a:p>
          <a:p>
            <a:r>
              <a:rPr lang="en-US" b="1" dirty="0"/>
              <a:t>I Corinthians 10:12-13</a:t>
            </a:r>
            <a:r>
              <a:rPr lang="en-US" dirty="0"/>
              <a:t> – “12 Therefore let anyone who thinks that he stands take heed lest he fall. 13 No temptation has overtaken you that is not common to man. God is faithful, and </a:t>
            </a:r>
            <a:r>
              <a:rPr lang="en-US" b="1" dirty="0"/>
              <a:t>he will not let you be tempted beyond your ability</a:t>
            </a:r>
            <a:r>
              <a:rPr lang="en-US" dirty="0"/>
              <a:t>, but with the temptation </a:t>
            </a:r>
            <a:r>
              <a:rPr lang="en-US" b="1" dirty="0"/>
              <a:t>he will also provide the way of escape</a:t>
            </a:r>
            <a:r>
              <a:rPr lang="en-US" dirty="0"/>
              <a:t>, that you may be able to endure it.”</a:t>
            </a:r>
          </a:p>
          <a:p>
            <a:endParaRPr lang="en-US" dirty="0"/>
          </a:p>
          <a:p>
            <a:r>
              <a:rPr lang="en-US" b="1" dirty="0"/>
              <a:t>Acts 17:30-31</a:t>
            </a:r>
            <a:r>
              <a:rPr lang="en-US" dirty="0"/>
              <a:t> – “30  The times of ignorance God overlooked, but now he commands all people everywhere to repent, 31 because he has fixed </a:t>
            </a:r>
            <a:r>
              <a:rPr lang="en-US" b="1" dirty="0"/>
              <a:t>a day on which he will judge the world</a:t>
            </a:r>
            <a:r>
              <a:rPr lang="en-US" dirty="0"/>
              <a:t> in righteousness by a man whom he has appointed; and of this he has given assurance to all by raising him from the dead.“</a:t>
            </a:r>
          </a:p>
          <a:p>
            <a:r>
              <a:rPr lang="en-US" b="1" dirty="0"/>
              <a:t>Romans 1:16</a:t>
            </a:r>
            <a:r>
              <a:rPr lang="en-US" dirty="0"/>
              <a:t> – “For I am not ashamed of the gospel, for </a:t>
            </a:r>
            <a:r>
              <a:rPr lang="en-US" b="1" dirty="0"/>
              <a:t>it is the power of God for salvation</a:t>
            </a:r>
            <a:r>
              <a:rPr lang="en-US" dirty="0"/>
              <a:t> to everyone who believes, to the Jew first and also to the Greek.”</a:t>
            </a:r>
          </a:p>
          <a:p>
            <a:r>
              <a:rPr lang="en-US" b="1" dirty="0"/>
              <a:t>I Corinthians 15:1-4</a:t>
            </a:r>
            <a:r>
              <a:rPr lang="en-US" dirty="0"/>
              <a:t> – “15 Now I would remind you, brothers, of the gospel I preached to you, which you received, in which you stand, 2 and </a:t>
            </a:r>
            <a:r>
              <a:rPr lang="en-US" b="1" dirty="0"/>
              <a:t>by which you are being saved</a:t>
            </a:r>
            <a:r>
              <a:rPr lang="en-US" dirty="0"/>
              <a:t>, if you hold fast to the word I preached to you – unless you believed in vain. 3 For I delivered to you as of first importance what I also received: that Christ died for our sins in accordance with the Scriptures, 4 that he was buried, that he was raised on the third day in accordance with the Scriptures”</a:t>
            </a:r>
          </a:p>
          <a:p>
            <a:endParaRPr lang="en-US" dirty="0"/>
          </a:p>
          <a:p>
            <a:r>
              <a:rPr lang="en-US" b="1" dirty="0"/>
              <a:t>Romans 4:22-25</a:t>
            </a:r>
            <a:r>
              <a:rPr lang="en-US" dirty="0"/>
              <a:t> – “22 That is why his faith was ‘counted to him as righteousness.’ 23 But the words ‘it was counted to him’ were not written for his sake alone, 24 but for ours also. It will be counted to us who believe in him who raised from the dead Jesus our Lord, 25  who was </a:t>
            </a:r>
            <a:r>
              <a:rPr lang="en-US" b="1" dirty="0"/>
              <a:t>delivered up for our trespasses and raised for our justification</a:t>
            </a:r>
            <a:r>
              <a:rPr lang="en-US" dirty="0"/>
              <a:t>.” [Abraham]</a:t>
            </a:r>
          </a:p>
          <a:p>
            <a:endParaRPr lang="en-US" dirty="0"/>
          </a:p>
          <a:p>
            <a:r>
              <a:rPr lang="en-US" b="1" dirty="0"/>
              <a:t>Hebrews 5:8-10</a:t>
            </a:r>
            <a:r>
              <a:rPr lang="en-US" dirty="0"/>
              <a:t> – “8 Although he was a son, he learned obedience through what he suffered. 9 And being made perfect, he became the source of eternal salvation </a:t>
            </a:r>
            <a:r>
              <a:rPr lang="en-US" b="1" dirty="0"/>
              <a:t>to all who obey him</a:t>
            </a:r>
            <a:r>
              <a:rPr lang="en-US" dirty="0"/>
              <a:t>, 10 being designated by God a high priest after the order of Melchizedek.”</a:t>
            </a:r>
          </a:p>
          <a:p>
            <a:r>
              <a:rPr lang="en-US" b="1" dirty="0"/>
              <a:t>Acts 2:38</a:t>
            </a:r>
            <a:r>
              <a:rPr lang="en-US" dirty="0"/>
              <a:t> – “38 And Peter said to them, ‘Repent and be baptized every one of you in the name of Jesus Christ </a:t>
            </a:r>
            <a:r>
              <a:rPr lang="en-US" b="1" dirty="0"/>
              <a:t>for the forgiveness of your sins</a:t>
            </a:r>
            <a:r>
              <a:rPr lang="en-US" dirty="0"/>
              <a:t>, and you will receive the gift of the Holy Spirit.’”</a:t>
            </a:r>
          </a:p>
        </p:txBody>
      </p:sp>
      <p:sp>
        <p:nvSpPr>
          <p:cNvPr id="4" name="Slide Number Placeholder 3"/>
          <p:cNvSpPr>
            <a:spLocks noGrp="1"/>
          </p:cNvSpPr>
          <p:nvPr>
            <p:ph type="sldNum" sz="quarter" idx="5"/>
          </p:nvPr>
        </p:nvSpPr>
        <p:spPr/>
        <p:txBody>
          <a:bodyPr/>
          <a:lstStyle/>
          <a:p>
            <a:fld id="{A944D752-75ED-484A-8DED-D377794DCE94}" type="slidenum">
              <a:rPr lang="en-US" smtClean="0"/>
              <a:t>9</a:t>
            </a:fld>
            <a:endParaRPr lang="en-US"/>
          </a:p>
        </p:txBody>
      </p:sp>
      <p:sp>
        <p:nvSpPr>
          <p:cNvPr id="5" name="Date Placeholder 4">
            <a:extLst>
              <a:ext uri="{FF2B5EF4-FFF2-40B4-BE49-F238E27FC236}">
                <a16:creationId xmlns:a16="http://schemas.microsoft.com/office/drawing/2014/main" id="{A1AEFF63-20D5-C428-1336-10499955A316}"/>
              </a:ext>
            </a:extLst>
          </p:cNvPr>
          <p:cNvSpPr>
            <a:spLocks noGrp="1"/>
          </p:cNvSpPr>
          <p:nvPr>
            <p:ph type="dt" idx="1"/>
          </p:nvPr>
        </p:nvSpPr>
        <p:spPr/>
        <p:txBody>
          <a:bodyPr/>
          <a:lstStyle/>
          <a:p>
            <a:r>
              <a:rPr lang="en-US"/>
              <a:t>6/23/2024 pm</a:t>
            </a:r>
          </a:p>
        </p:txBody>
      </p:sp>
      <p:sp>
        <p:nvSpPr>
          <p:cNvPr id="6" name="Footer Placeholder 5">
            <a:extLst>
              <a:ext uri="{FF2B5EF4-FFF2-40B4-BE49-F238E27FC236}">
                <a16:creationId xmlns:a16="http://schemas.microsoft.com/office/drawing/2014/main" id="{487538CE-03A4-5AC6-DAB9-B99099ED8D4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332989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550147"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50147" fontAlgn="base">
                <a:spcBef>
                  <a:spcPct val="0"/>
                </a:spcBef>
                <a:spcAft>
                  <a:spcPct val="0"/>
                </a:spcAft>
                <a:defRPr/>
              </a:pPr>
              <a:t>10</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6/23/2024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550147"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60482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7410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29028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707943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44151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98462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57158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646058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29314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4893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7/4/2024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8834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7/4/2024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3289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7/4/2024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5745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052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62782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6190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7/4/2024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10892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7/4/2024</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950817047"/>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12E1B83B-BF40-D292-9345-842F62320581}"/>
              </a:ext>
            </a:extLst>
          </p:cNvPr>
          <p:cNvSpPr>
            <a:spLocks noGrp="1"/>
          </p:cNvSpPr>
          <p:nvPr>
            <p:ph type="ctrTitle"/>
          </p:nvPr>
        </p:nvSpPr>
        <p:spPr>
          <a:xfrm>
            <a:off x="243840" y="1909420"/>
            <a:ext cx="8696959" cy="983346"/>
          </a:xfrm>
          <a:prstGeom prst="rect">
            <a:avLst/>
          </a:prstGeom>
        </p:spPr>
        <p:txBody>
          <a:bodyPr vert="horz" wrap="square" lIns="82296" tIns="82296" rIns="82296" bIns="68580" rtlCol="0" anchor="ctr" anchorCtr="0">
            <a:spAutoFit/>
          </a:bodyPr>
          <a:lstStyle/>
          <a:p>
            <a:pPr algn="ctr"/>
            <a:r>
              <a:rPr lang="en-US" sz="5400" i="1" dirty="0">
                <a:solidFill>
                  <a:schemeClr val="tx1"/>
                </a:solidFill>
                <a:latin typeface="Candara" panose="020E0502030303020204" pitchFamily="34" charset="0"/>
              </a:rPr>
              <a:t>Knowing The “Unknown God”</a:t>
            </a:r>
          </a:p>
        </p:txBody>
      </p:sp>
      <p:sp>
        <p:nvSpPr>
          <p:cNvPr id="5" name="Subtitle 4">
            <a:extLst>
              <a:ext uri="{FF2B5EF4-FFF2-40B4-BE49-F238E27FC236}">
                <a16:creationId xmlns:a16="http://schemas.microsoft.com/office/drawing/2014/main" id="{C480AFCF-75BC-406F-B513-68F3EFFF3FCE}"/>
              </a:ext>
            </a:extLst>
          </p:cNvPr>
          <p:cNvSpPr txBox="1">
            <a:spLocks noGrp="1"/>
          </p:cNvSpPr>
          <p:nvPr>
            <p:ph type="subTitle" idx="1"/>
          </p:nvPr>
        </p:nvSpPr>
        <p:spPr>
          <a:xfrm>
            <a:off x="6607174" y="3077905"/>
            <a:ext cx="2333625" cy="584775"/>
          </a:xfrm>
          <a:prstGeom prst="rect">
            <a:avLst/>
          </a:prstGeom>
          <a:noFill/>
        </p:spPr>
        <p:txBody>
          <a:bodyPr wrap="square" rtlCol="0">
            <a:spAutoFit/>
          </a:bodyPr>
          <a:lstStyle/>
          <a:p>
            <a:pPr algn="ctr"/>
            <a:r>
              <a:rPr lang="en-US" sz="3200" i="1" dirty="0">
                <a:solidFill>
                  <a:schemeClr val="tx1"/>
                </a:solidFill>
                <a:latin typeface="Candara" panose="020E0502030303020204" pitchFamily="34" charset="0"/>
              </a:rPr>
              <a:t>Acts 17:22-31</a:t>
            </a:r>
          </a:p>
        </p:txBody>
      </p:sp>
    </p:spTree>
    <p:extLst>
      <p:ext uri="{BB962C8B-B14F-4D97-AF65-F5344CB8AC3E}">
        <p14:creationId xmlns:p14="http://schemas.microsoft.com/office/powerpoint/2010/main" val="78632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371600"/>
            <a:ext cx="8932697" cy="5078313"/>
          </a:xfrm>
        </p:spPr>
        <p:txBody>
          <a:bodyPr wrap="square">
            <a:spAutoFit/>
          </a:bodyPr>
          <a:lstStyle/>
          <a:p>
            <a:pPr algn="l">
              <a:lnSpc>
                <a:spcPct val="100000"/>
              </a:lnSpc>
              <a:spcBef>
                <a:spcPts val="0"/>
              </a:spcBef>
              <a:spcAft>
                <a:spcPts val="0"/>
              </a:spcAft>
              <a:buClr>
                <a:schemeClr val="tx1"/>
              </a:buClr>
              <a:buSzPct val="100000"/>
              <a:buFont typeface="Arial" pitchFamily="34" charset="0"/>
              <a:buChar char="•"/>
            </a:pPr>
            <a:r>
              <a:rPr lang="en-US" sz="3600" cap="none" dirty="0">
                <a:cs typeface="Arial" panose="020B0604020202020204" pitchFamily="34" charset="0"/>
              </a:rPr>
              <a:t> Hear the Word of God</a:t>
            </a:r>
          </a:p>
          <a:p>
            <a:pPr lvl="1" algn="l">
              <a:lnSpc>
                <a:spcPct val="100000"/>
              </a:lnSpc>
              <a:spcBef>
                <a:spcPts val="0"/>
              </a:spcBef>
              <a:spcAft>
                <a:spcPts val="0"/>
              </a:spcAft>
              <a:buClr>
                <a:schemeClr val="tx1"/>
              </a:buClr>
              <a:buSzPct val="100000"/>
              <a:buFont typeface="Arial" pitchFamily="34" charset="0"/>
              <a:buChar char="•"/>
            </a:pPr>
            <a:r>
              <a:rPr lang="en-US" sz="3600" cap="none" dirty="0">
                <a:cs typeface="Arial" panose="020B0604020202020204" pitchFamily="34" charset="0"/>
              </a:rPr>
              <a:t> Romans 10:8 – “But what does it say? ‘The word is near you, in your mouth and in your heart’ (that is, the word of faith that we proclaim)”</a:t>
            </a:r>
          </a:p>
          <a:p>
            <a:pPr algn="l">
              <a:lnSpc>
                <a:spcPct val="100000"/>
              </a:lnSpc>
              <a:spcBef>
                <a:spcPts val="0"/>
              </a:spcBef>
              <a:spcAft>
                <a:spcPts val="0"/>
              </a:spcAft>
              <a:buClr>
                <a:schemeClr val="tx1"/>
              </a:buClr>
              <a:buSzPct val="100000"/>
              <a:buFont typeface="Arial" pitchFamily="34" charset="0"/>
              <a:buChar char="•"/>
            </a:pPr>
            <a:r>
              <a:rPr lang="en-US" sz="3600" cap="none" dirty="0">
                <a:cs typeface="Arial" panose="020B0604020202020204" pitchFamily="34" charset="0"/>
              </a:rPr>
              <a:t> Believe that Jesus is the Savior</a:t>
            </a:r>
          </a:p>
          <a:p>
            <a:pPr lvl="1" algn="l">
              <a:lnSpc>
                <a:spcPct val="100000"/>
              </a:lnSpc>
              <a:spcBef>
                <a:spcPts val="0"/>
              </a:spcBef>
              <a:spcAft>
                <a:spcPts val="0"/>
              </a:spcAft>
              <a:buClr>
                <a:schemeClr val="tx1"/>
              </a:buClr>
              <a:buSzPct val="100000"/>
              <a:buFont typeface="Arial" pitchFamily="34" charset="0"/>
              <a:buChar char="•"/>
            </a:pPr>
            <a:r>
              <a:rPr lang="en-US" sz="3600" cap="none" dirty="0">
                <a:cs typeface="Arial" panose="020B0604020202020204" pitchFamily="34" charset="0"/>
              </a:rPr>
              <a:t> Romans 10:11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tx1"/>
                </a:solidFill>
                <a:effectLst>
                  <a:outerShdw blurRad="38100" dist="38100" dir="2700000" algn="tl">
                    <a:srgbClr val="000000">
                      <a:alpha val="43137"/>
                    </a:srgbClr>
                  </a:outerShdw>
                </a:effectLst>
                <a:uLnTx/>
                <a:uFillTx/>
                <a:cs typeface="Arial" panose="020B0604020202020204" pitchFamily="34" charset="0"/>
              </a:rPr>
              <a:t>Know What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371600"/>
            <a:ext cx="8957726" cy="5078313"/>
          </a:xfrm>
        </p:spPr>
        <p:txBody>
          <a:bodyPr wrap="square">
            <a:spAutoFit/>
          </a:bodyPr>
          <a:lstStyle/>
          <a:p>
            <a:pPr algn="l">
              <a:lnSpc>
                <a:spcPct val="100000"/>
              </a:lnSpc>
              <a:spcBef>
                <a:spcPts val="0"/>
              </a:spcBef>
              <a:buClr>
                <a:schemeClr val="tx1"/>
              </a:buClr>
              <a:buSzPct val="100000"/>
              <a:buFont typeface="Arial" pitchFamily="34" charset="0"/>
              <a:buChar char="•"/>
            </a:pPr>
            <a:r>
              <a:rPr lang="en-US" sz="3600" cap="none" dirty="0">
                <a:cs typeface="Arial" panose="020B0604020202020204" pitchFamily="34" charset="0"/>
              </a:rPr>
              <a:t> Repent of your sins</a:t>
            </a:r>
          </a:p>
          <a:p>
            <a:pPr lvl="1" algn="l">
              <a:lnSpc>
                <a:spcPct val="100000"/>
              </a:lnSpc>
              <a:spcBef>
                <a:spcPts val="0"/>
              </a:spcBef>
              <a:buClr>
                <a:schemeClr val="tx1"/>
              </a:buClr>
              <a:buSzPct val="100000"/>
              <a:buFont typeface="Arial" pitchFamily="34" charset="0"/>
              <a:buChar char="•"/>
            </a:pPr>
            <a:r>
              <a:rPr lang="en-US" sz="3600" cap="none" dirty="0">
                <a:cs typeface="Arial" panose="020B0604020202020204" pitchFamily="34" charset="0"/>
              </a:rPr>
              <a:t> Acts 3:19 – “Repent therefore, and turn again, that your sins may be blotted out”</a:t>
            </a:r>
          </a:p>
          <a:p>
            <a:pPr algn="l">
              <a:lnSpc>
                <a:spcPct val="100000"/>
              </a:lnSpc>
              <a:spcBef>
                <a:spcPts val="0"/>
              </a:spcBef>
              <a:buClr>
                <a:schemeClr val="tx1"/>
              </a:buClr>
              <a:buSzPct val="100000"/>
              <a:buFont typeface="Arial" pitchFamily="34" charset="0"/>
              <a:buChar char="•"/>
            </a:pPr>
            <a:r>
              <a:rPr lang="en-US" sz="3600" cap="none" dirty="0">
                <a:cs typeface="Arial" panose="020B0604020202020204" pitchFamily="34" charset="0"/>
              </a:rPr>
              <a:t> Confess that Jesus is the Son of God</a:t>
            </a:r>
          </a:p>
          <a:p>
            <a:pPr lvl="1">
              <a:spcBef>
                <a:spcPts val="0"/>
              </a:spcBef>
              <a:buClr>
                <a:schemeClr val="tx1"/>
              </a:buClr>
              <a:buSzPct val="100000"/>
              <a:buFont typeface="Arial" pitchFamily="34" charset="0"/>
              <a:buChar char="•"/>
            </a:pPr>
            <a:r>
              <a:rPr lang="en-US" sz="3600" cap="none" dirty="0">
                <a:cs typeface="Arial" panose="020B0604020202020204" pitchFamily="34" charset="0"/>
              </a:rPr>
              <a:t> Romans 10:10 – “</a:t>
            </a:r>
            <a:r>
              <a:rPr lang="en-US" sz="3600" dirty="0">
                <a:cs typeface="Arial" panose="020B0604020202020204" pitchFamily="34" charset="0"/>
              </a:rPr>
              <a:t>For with the heart one believes and is justified, and with the mouth one confesses and is saved.</a:t>
            </a:r>
            <a:r>
              <a:rPr lang="en-US" sz="3600" cap="none" dirty="0">
                <a:cs typeface="Arial" panose="020B0604020202020204" pitchFamily="34" charset="0"/>
              </a:rPr>
              <a:t>”</a:t>
            </a:r>
          </a:p>
        </p:txBody>
      </p:sp>
      <p:sp>
        <p:nvSpPr>
          <p:cNvPr id="2" name="Rectangle 2">
            <a:extLst>
              <a:ext uri="{FF2B5EF4-FFF2-40B4-BE49-F238E27FC236}">
                <a16:creationId xmlns:a16="http://schemas.microsoft.com/office/drawing/2014/main" id="{D8DBDC91-C181-201C-E954-C5326CD3AD4E}"/>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tx1"/>
                </a:solidFill>
                <a:effectLst>
                  <a:outerShdw blurRad="38100" dist="38100" dir="2700000" algn="tl">
                    <a:srgbClr val="000000">
                      <a:alpha val="43137"/>
                    </a:srgbClr>
                  </a:outerShdw>
                </a:effectLst>
                <a:uLnTx/>
                <a:uFillTx/>
                <a:cs typeface="Arial" panose="020B0604020202020204" pitchFamily="34" charset="0"/>
              </a:rPr>
              <a:t>Know What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371600"/>
            <a:ext cx="8928960" cy="4801314"/>
          </a:xfrm>
        </p:spPr>
        <p:txBody>
          <a:bodyPr wrap="square">
            <a:spAutoFit/>
          </a:bodyPr>
          <a:lstStyle/>
          <a:p>
            <a:pPr algn="l">
              <a:spcBef>
                <a:spcPts val="0"/>
              </a:spcBef>
              <a:spcAft>
                <a:spcPts val="0"/>
              </a:spcAft>
              <a:buClr>
                <a:schemeClr val="tx1"/>
              </a:buClr>
              <a:buSzPct val="100000"/>
              <a:buFont typeface="Arial" pitchFamily="34" charset="0"/>
              <a:buChar char="•"/>
            </a:pPr>
            <a:r>
              <a:rPr lang="en-US" sz="3400" cap="none" dirty="0">
                <a:cs typeface="Arial" panose="020B0604020202020204" pitchFamily="34" charset="0"/>
              </a:rPr>
              <a:t> Be immersed in water (baptized)</a:t>
            </a:r>
          </a:p>
          <a:p>
            <a:pPr lvl="1" algn="l">
              <a:spcBef>
                <a:spcPts val="0"/>
              </a:spcBef>
              <a:spcAft>
                <a:spcPts val="0"/>
              </a:spcAft>
              <a:buClr>
                <a:schemeClr val="tx1"/>
              </a:buClr>
              <a:buSzPct val="100000"/>
              <a:buFont typeface="Arial" pitchFamily="34" charset="0"/>
              <a:buChar char="•"/>
            </a:pPr>
            <a:r>
              <a:rPr lang="en-US" sz="3400" cap="none" dirty="0">
                <a:cs typeface="Arial" panose="020B0604020202020204" pitchFamily="34" charset="0"/>
              </a:rPr>
              <a:t> Acts 2:38 – “And Peter said to them, ‘Repent and be baptized every one of you in the name of Jesus Christ for the forgiveness of your sins, and you will receive the gift of the Holy Spirit.’”</a:t>
            </a:r>
          </a:p>
          <a:p>
            <a:pPr algn="l">
              <a:spcBef>
                <a:spcPts val="0"/>
              </a:spcBef>
              <a:spcAft>
                <a:spcPts val="0"/>
              </a:spcAft>
              <a:buClr>
                <a:schemeClr val="tx1"/>
              </a:buClr>
              <a:buSzPct val="100000"/>
              <a:buFont typeface="Arial" pitchFamily="34" charset="0"/>
              <a:buChar char="•"/>
            </a:pPr>
            <a:r>
              <a:rPr lang="en-US" sz="3400" cap="none" dirty="0">
                <a:cs typeface="Arial" panose="020B0604020202020204" pitchFamily="34" charset="0"/>
              </a:rPr>
              <a:t> Remain faithful</a:t>
            </a:r>
          </a:p>
          <a:p>
            <a:pPr lvl="1">
              <a:spcBef>
                <a:spcPts val="0"/>
              </a:spcBef>
              <a:spcAft>
                <a:spcPts val="0"/>
              </a:spcAft>
              <a:buClr>
                <a:schemeClr val="tx1"/>
              </a:buClr>
              <a:buSzPct val="100000"/>
              <a:buFont typeface="Arial" pitchFamily="34" charset="0"/>
              <a:buChar char="•"/>
            </a:pPr>
            <a:r>
              <a:rPr lang="en-US" sz="3400" cap="none" dirty="0">
                <a:cs typeface="Arial" panose="020B0604020202020204" pitchFamily="34" charset="0"/>
              </a:rPr>
              <a:t>Hebrews 3:14 – “… </a:t>
            </a:r>
            <a:r>
              <a:rPr lang="en-US" sz="3400" dirty="0">
                <a:cs typeface="Arial" panose="020B0604020202020204" pitchFamily="34" charset="0"/>
              </a:rPr>
              <a:t>leading you to fall away from the living God</a:t>
            </a:r>
            <a:r>
              <a:rPr lang="en-US" sz="3400" cap="none" dirty="0">
                <a:cs typeface="Arial" panose="020B0604020202020204" pitchFamily="34" charset="0"/>
              </a:rPr>
              <a:t>”</a:t>
            </a:r>
          </a:p>
        </p:txBody>
      </p:sp>
      <p:sp>
        <p:nvSpPr>
          <p:cNvPr id="2" name="Rectangle 2">
            <a:extLst>
              <a:ext uri="{FF2B5EF4-FFF2-40B4-BE49-F238E27FC236}">
                <a16:creationId xmlns:a16="http://schemas.microsoft.com/office/drawing/2014/main" id="{7EE5AF51-42C1-8927-898C-E89824CEE2AB}"/>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b="1" i="0" u="none" strike="noStrike" kern="0" spc="0" normalizeH="0" noProof="0" dirty="0">
                <a:ln>
                  <a:noFill/>
                </a:ln>
                <a:solidFill>
                  <a:schemeClr val="tx1"/>
                </a:solidFill>
                <a:effectLst>
                  <a:outerShdw blurRad="38100" dist="38100" dir="2700000" algn="tl">
                    <a:srgbClr val="000000">
                      <a:alpha val="43137"/>
                    </a:srgbClr>
                  </a:outerShdw>
                </a:effectLst>
                <a:uLnTx/>
                <a:uFillTx/>
                <a:cs typeface="Arial" panose="020B0604020202020204" pitchFamily="34" charset="0"/>
              </a:rPr>
              <a:t>Know What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D8A002-272F-ACD0-1B5F-C8A37ED53820}"/>
              </a:ext>
            </a:extLst>
          </p:cNvPr>
          <p:cNvSpPr txBox="1">
            <a:spLocks noGrp="1"/>
          </p:cNvSpPr>
          <p:nvPr>
            <p:ph type="title"/>
          </p:nvPr>
        </p:nvSpPr>
        <p:spPr>
          <a:xfrm>
            <a:off x="484188" y="452438"/>
            <a:ext cx="7056437" cy="830997"/>
          </a:xfrm>
          <a:prstGeom prst="rect">
            <a:avLst/>
          </a:prstGeom>
          <a:noFill/>
        </p:spPr>
        <p:txBody>
          <a:bodyPr wrap="square" rtlCol="0">
            <a:spAutoFit/>
          </a:bodyPr>
          <a:lstStyle/>
          <a:p>
            <a:pPr algn="ctr"/>
            <a:r>
              <a:rPr lang="en-US" sz="4800" b="1" dirty="0">
                <a:solidFill>
                  <a:schemeClr val="tx1"/>
                </a:solidFill>
                <a:latin typeface="Candara" panose="020E0502030303020204" pitchFamily="34" charset="0"/>
              </a:rPr>
              <a:t>INTRODUCTION</a:t>
            </a:r>
          </a:p>
        </p:txBody>
      </p:sp>
      <p:sp>
        <p:nvSpPr>
          <p:cNvPr id="5" name="Content Placeholder 4">
            <a:extLst>
              <a:ext uri="{FF2B5EF4-FFF2-40B4-BE49-F238E27FC236}">
                <a16:creationId xmlns:a16="http://schemas.microsoft.com/office/drawing/2014/main" id="{7E1FE3C8-04C6-752E-98C2-4EE54EF13BDB}"/>
              </a:ext>
            </a:extLst>
          </p:cNvPr>
          <p:cNvSpPr>
            <a:spLocks noGrp="1"/>
          </p:cNvSpPr>
          <p:nvPr>
            <p:ph idx="1"/>
          </p:nvPr>
        </p:nvSpPr>
        <p:spPr>
          <a:xfrm>
            <a:off x="264160" y="1524318"/>
            <a:ext cx="8554720" cy="4832092"/>
          </a:xfrm>
        </p:spPr>
        <p:txBody>
          <a:bodyPr wrap="square">
            <a:spAutoFit/>
          </a:bodyPr>
          <a:lstStyle/>
          <a:p>
            <a:pPr>
              <a:spcBef>
                <a:spcPts val="0"/>
              </a:spcBef>
              <a:spcAft>
                <a:spcPts val="0"/>
              </a:spcAft>
            </a:pPr>
            <a:r>
              <a:rPr lang="en-US" sz="2800" dirty="0">
                <a:latin typeface="Candara" panose="020E0502030303020204" pitchFamily="34" charset="0"/>
              </a:rPr>
              <a:t>The altar “To The Unknown God” was the product of the religious beliefs of the Athenians</a:t>
            </a:r>
          </a:p>
          <a:p>
            <a:pPr marL="365760" indent="-274320">
              <a:spcBef>
                <a:spcPts val="0"/>
              </a:spcBef>
              <a:spcAft>
                <a:spcPts val="0"/>
              </a:spcAft>
              <a:buFont typeface="Wingdings" panose="05000000000000000000" pitchFamily="2" charset="2"/>
              <a:buChar char="§"/>
            </a:pPr>
            <a:r>
              <a:rPr lang="en-US" sz="2800" dirty="0">
                <a:latin typeface="Candara" panose="020E0502030303020204" pitchFamily="34" charset="0"/>
              </a:rPr>
              <a:t>Idolatry – verse 16</a:t>
            </a:r>
          </a:p>
          <a:p>
            <a:pPr marL="365760" indent="-274320">
              <a:spcBef>
                <a:spcPts val="0"/>
              </a:spcBef>
              <a:spcAft>
                <a:spcPts val="0"/>
              </a:spcAft>
              <a:buFont typeface="Wingdings" panose="05000000000000000000" pitchFamily="2" charset="2"/>
              <a:buChar char="§"/>
            </a:pPr>
            <a:r>
              <a:rPr lang="en-US" sz="2800" dirty="0">
                <a:latin typeface="Candara" panose="020E0502030303020204" pitchFamily="34" charset="0"/>
              </a:rPr>
              <a:t>Judaism – verse 17</a:t>
            </a:r>
          </a:p>
          <a:p>
            <a:pPr marL="365760" indent="-274320">
              <a:spcBef>
                <a:spcPts val="0"/>
              </a:spcBef>
              <a:spcAft>
                <a:spcPts val="0"/>
              </a:spcAft>
              <a:buFont typeface="Wingdings" panose="05000000000000000000" pitchFamily="2" charset="2"/>
              <a:buChar char="§"/>
            </a:pPr>
            <a:r>
              <a:rPr lang="en-US" sz="2800" dirty="0">
                <a:latin typeface="Candara" panose="020E0502030303020204" pitchFamily="34" charset="0"/>
              </a:rPr>
              <a:t>Philosophy – verse 18</a:t>
            </a:r>
          </a:p>
          <a:p>
            <a:pPr marL="548640" lvl="2" indent="-274320">
              <a:spcBef>
                <a:spcPts val="0"/>
              </a:spcBef>
              <a:spcAft>
                <a:spcPts val="0"/>
              </a:spcAft>
              <a:buFont typeface="Wingdings" panose="05000000000000000000" pitchFamily="2" charset="2"/>
              <a:buChar char="§"/>
            </a:pPr>
            <a:r>
              <a:rPr lang="en-US" sz="2800" dirty="0">
                <a:latin typeface="Candara" panose="020E0502030303020204" pitchFamily="34" charset="0"/>
              </a:rPr>
              <a:t>Epicureans – taught sovereignty and gratification of the senses – humanism</a:t>
            </a:r>
          </a:p>
          <a:p>
            <a:pPr marL="548640" lvl="2" indent="-274320">
              <a:spcBef>
                <a:spcPts val="0"/>
              </a:spcBef>
              <a:spcAft>
                <a:spcPts val="0"/>
              </a:spcAft>
              <a:buFont typeface="Wingdings" panose="05000000000000000000" pitchFamily="2" charset="2"/>
              <a:buChar char="§"/>
            </a:pPr>
            <a:r>
              <a:rPr lang="en-US" sz="2800" dirty="0">
                <a:latin typeface="Candara" panose="020E0502030303020204" pitchFamily="34" charset="0"/>
              </a:rPr>
              <a:t>Stoics – Acknowledged gods but all human affairs were governed by fate </a:t>
            </a:r>
          </a:p>
          <a:p>
            <a:pPr marL="365760" indent="-274320">
              <a:spcBef>
                <a:spcPts val="0"/>
              </a:spcBef>
              <a:spcAft>
                <a:spcPts val="0"/>
              </a:spcAft>
              <a:buFont typeface="Wingdings" panose="05000000000000000000" pitchFamily="2" charset="2"/>
              <a:buChar char="§"/>
            </a:pPr>
            <a:r>
              <a:rPr lang="en-US" sz="2800" dirty="0">
                <a:latin typeface="Candara" panose="020E0502030303020204" pitchFamily="34" charset="0"/>
              </a:rPr>
              <a:t>Novelty lovers – verses 19-20</a:t>
            </a:r>
          </a:p>
          <a:p>
            <a:pPr lvl="1">
              <a:spcBef>
                <a:spcPts val="0"/>
              </a:spcBef>
              <a:buFont typeface="Wingdings" panose="05000000000000000000" pitchFamily="2" charset="2"/>
              <a:buChar char="§"/>
            </a:pPr>
            <a:r>
              <a:rPr lang="en-US" sz="2600" dirty="0">
                <a:latin typeface="Candara" panose="020E0502030303020204" pitchFamily="34" charset="0"/>
              </a:rPr>
              <a:t>Desired to hear new things – verse 21</a:t>
            </a:r>
          </a:p>
        </p:txBody>
      </p:sp>
    </p:spTree>
    <p:extLst>
      <p:ext uri="{BB962C8B-B14F-4D97-AF65-F5344CB8AC3E}">
        <p14:creationId xmlns:p14="http://schemas.microsoft.com/office/powerpoint/2010/main" val="88599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62AB67-D1B1-517D-D65D-437A75135EB3}"/>
              </a:ext>
            </a:extLst>
          </p:cNvPr>
          <p:cNvSpPr>
            <a:spLocks noGrp="1"/>
          </p:cNvSpPr>
          <p:nvPr>
            <p:ph idx="1"/>
          </p:nvPr>
        </p:nvSpPr>
        <p:spPr>
          <a:xfrm>
            <a:off x="827700" y="1585565"/>
            <a:ext cx="6711654" cy="2682786"/>
          </a:xfrm>
        </p:spPr>
        <p:txBody>
          <a:bodyPr>
            <a:spAutoFit/>
          </a:bodyPr>
          <a:lstStyle/>
          <a:p>
            <a:r>
              <a:rPr lang="en-US" sz="3200" dirty="0">
                <a:latin typeface="Candara" panose="020E0502030303020204" pitchFamily="34" charset="0"/>
              </a:rPr>
              <a:t>These traits gave Paul an open door to declare to the Athenians “The Unknown God”</a:t>
            </a:r>
          </a:p>
          <a:p>
            <a:r>
              <a:rPr lang="en-US" sz="3200" dirty="0">
                <a:latin typeface="Candara" panose="020E0502030303020204" pitchFamily="34" charset="0"/>
              </a:rPr>
              <a:t>He proclaimed the fundamental facts of the God they did not know</a:t>
            </a:r>
            <a:endParaRPr lang="en-US" sz="3200" dirty="0"/>
          </a:p>
        </p:txBody>
      </p:sp>
      <p:sp>
        <p:nvSpPr>
          <p:cNvPr id="4" name="Title 3">
            <a:extLst>
              <a:ext uri="{FF2B5EF4-FFF2-40B4-BE49-F238E27FC236}">
                <a16:creationId xmlns:a16="http://schemas.microsoft.com/office/drawing/2014/main" id="{3AF2B46B-FB20-0151-1696-A33C052E75B0}"/>
              </a:ext>
            </a:extLst>
          </p:cNvPr>
          <p:cNvSpPr txBox="1">
            <a:spLocks noGrp="1"/>
          </p:cNvSpPr>
          <p:nvPr>
            <p:ph type="title"/>
          </p:nvPr>
        </p:nvSpPr>
        <p:spPr>
          <a:xfrm>
            <a:off x="484188" y="452438"/>
            <a:ext cx="7056437" cy="830997"/>
          </a:xfrm>
          <a:prstGeom prst="rect">
            <a:avLst/>
          </a:prstGeom>
          <a:noFill/>
        </p:spPr>
        <p:txBody>
          <a:bodyPr wrap="square" rtlCol="0">
            <a:spAutoFit/>
          </a:bodyPr>
          <a:lstStyle/>
          <a:p>
            <a:pPr algn="ctr"/>
            <a:r>
              <a:rPr lang="en-US" sz="4800" b="1" dirty="0">
                <a:solidFill>
                  <a:schemeClr val="tx1"/>
                </a:solidFill>
                <a:latin typeface="Candara" panose="020E0502030303020204" pitchFamily="34" charset="0"/>
              </a:rPr>
              <a:t>INTRODUCTION</a:t>
            </a:r>
          </a:p>
        </p:txBody>
      </p:sp>
    </p:spTree>
    <p:extLst>
      <p:ext uri="{BB962C8B-B14F-4D97-AF65-F5344CB8AC3E}">
        <p14:creationId xmlns:p14="http://schemas.microsoft.com/office/powerpoint/2010/main" val="404117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F4B9-6C28-FA41-2D36-66EFBA4C4953}"/>
              </a:ext>
            </a:extLst>
          </p:cNvPr>
          <p:cNvSpPr>
            <a:spLocks noGrp="1"/>
          </p:cNvSpPr>
          <p:nvPr>
            <p:ph type="title"/>
          </p:nvPr>
        </p:nvSpPr>
        <p:spPr>
          <a:xfrm>
            <a:off x="484710" y="452718"/>
            <a:ext cx="7055380" cy="769441"/>
          </a:xfrm>
        </p:spPr>
        <p:txBody>
          <a:bodyPr>
            <a:spAutoFit/>
          </a:bodyPr>
          <a:lstStyle/>
          <a:p>
            <a:r>
              <a:rPr lang="en-US" sz="4400" b="1" dirty="0">
                <a:solidFill>
                  <a:schemeClr val="tx1"/>
                </a:solidFill>
                <a:latin typeface="Candara" panose="020E0502030303020204" pitchFamily="34" charset="0"/>
              </a:rPr>
              <a:t>“The Unknown God”</a:t>
            </a:r>
          </a:p>
        </p:txBody>
      </p:sp>
      <p:sp>
        <p:nvSpPr>
          <p:cNvPr id="3" name="Content Placeholder 2">
            <a:extLst>
              <a:ext uri="{FF2B5EF4-FFF2-40B4-BE49-F238E27FC236}">
                <a16:creationId xmlns:a16="http://schemas.microsoft.com/office/drawing/2014/main" id="{B4A224B3-4458-8729-F2C9-2988EDAEEA85}"/>
              </a:ext>
            </a:extLst>
          </p:cNvPr>
          <p:cNvSpPr>
            <a:spLocks noGrp="1"/>
          </p:cNvSpPr>
          <p:nvPr>
            <p:ph idx="1"/>
          </p:nvPr>
        </p:nvSpPr>
        <p:spPr>
          <a:xfrm>
            <a:off x="827700" y="1544925"/>
            <a:ext cx="6711654" cy="4862870"/>
          </a:xfrm>
        </p:spPr>
        <p:txBody>
          <a:bodyPr>
            <a:spAutoFit/>
          </a:bodyPr>
          <a:lstStyle/>
          <a:p>
            <a:pPr marL="0" indent="0">
              <a:buNone/>
            </a:pPr>
            <a:r>
              <a:rPr lang="en-US" sz="4000" dirty="0">
                <a:latin typeface="Candara" panose="020E0502030303020204" pitchFamily="34" charset="0"/>
              </a:rPr>
              <a:t>Is a </a:t>
            </a:r>
            <a:r>
              <a:rPr lang="en-US" sz="4000" u="sng" dirty="0">
                <a:latin typeface="Candara" panose="020E0502030303020204" pitchFamily="34" charset="0"/>
              </a:rPr>
              <a:t>PERSON</a:t>
            </a:r>
          </a:p>
          <a:p>
            <a:pPr>
              <a:lnSpc>
                <a:spcPts val="3600"/>
              </a:lnSpc>
              <a:spcBef>
                <a:spcPts val="0"/>
              </a:spcBef>
              <a:spcAft>
                <a:spcPts val="0"/>
              </a:spcAft>
              <a:buFont typeface="Wingdings" panose="05000000000000000000" pitchFamily="2" charset="2"/>
              <a:buChar char="§"/>
            </a:pPr>
            <a:r>
              <a:rPr lang="en-US" sz="2800" dirty="0">
                <a:latin typeface="Candara" panose="020E0502030303020204" pitchFamily="34" charset="0"/>
              </a:rPr>
              <a:t>Not an impersonal abstract force, but a person – verses 28-29</a:t>
            </a:r>
          </a:p>
          <a:p>
            <a:pPr lvl="1">
              <a:lnSpc>
                <a:spcPts val="3600"/>
              </a:lnSpc>
              <a:spcBef>
                <a:spcPts val="0"/>
              </a:spcBef>
              <a:buFont typeface="Wingdings" panose="05000000000000000000" pitchFamily="2" charset="2"/>
              <a:buChar char="§"/>
            </a:pPr>
            <a:r>
              <a:rPr lang="en-US" sz="2800" dirty="0">
                <a:latin typeface="Candara" panose="020E0502030303020204" pitchFamily="34" charset="0"/>
              </a:rPr>
              <a:t>Hebrews 1:1-3</a:t>
            </a:r>
          </a:p>
          <a:p>
            <a:pPr marL="365760" indent="-274320">
              <a:lnSpc>
                <a:spcPts val="3200"/>
              </a:lnSpc>
              <a:spcBef>
                <a:spcPts val="600"/>
              </a:spcBef>
              <a:spcAft>
                <a:spcPts val="0"/>
              </a:spcAft>
              <a:buFont typeface="Wingdings" panose="05000000000000000000" pitchFamily="2" charset="2"/>
              <a:buChar char="§"/>
            </a:pPr>
            <a:r>
              <a:rPr lang="en-US" sz="2800" dirty="0">
                <a:latin typeface="Candara" panose="020E0502030303020204" pitchFamily="34" charset="0"/>
              </a:rPr>
              <a:t>Unlike gods of the pagans made with their God-given hands</a:t>
            </a:r>
          </a:p>
          <a:p>
            <a:pPr marL="765816" lvl="1" indent="-274320">
              <a:lnSpc>
                <a:spcPts val="3200"/>
              </a:lnSpc>
              <a:spcBef>
                <a:spcPts val="600"/>
              </a:spcBef>
              <a:buFont typeface="Wingdings" panose="05000000000000000000" pitchFamily="2" charset="2"/>
              <a:buChar char="§"/>
            </a:pPr>
            <a:r>
              <a:rPr lang="en-US" sz="2800" dirty="0">
                <a:latin typeface="Candara" panose="020E0502030303020204" pitchFamily="34" charset="0"/>
              </a:rPr>
              <a:t>Psalms 115:1-11</a:t>
            </a:r>
          </a:p>
          <a:p>
            <a:pPr marL="365760" indent="-274320">
              <a:lnSpc>
                <a:spcPts val="3200"/>
              </a:lnSpc>
              <a:spcBef>
                <a:spcPts val="1200"/>
              </a:spcBef>
              <a:spcAft>
                <a:spcPts val="0"/>
              </a:spcAft>
              <a:buFont typeface="Wingdings" panose="05000000000000000000" pitchFamily="2" charset="2"/>
              <a:buChar char="§"/>
            </a:pPr>
            <a:r>
              <a:rPr lang="en-US" sz="2800" dirty="0">
                <a:latin typeface="Candara" panose="020E0502030303020204" pitchFamily="34" charset="0"/>
              </a:rPr>
              <a:t>Unlike the gods imagined by the Athenian philosophers – a god based on fate or an abstract force</a:t>
            </a:r>
          </a:p>
        </p:txBody>
      </p:sp>
    </p:spTree>
    <p:extLst>
      <p:ext uri="{BB962C8B-B14F-4D97-AF65-F5344CB8AC3E}">
        <p14:creationId xmlns:p14="http://schemas.microsoft.com/office/powerpoint/2010/main" val="90475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F4B9-6C28-FA41-2D36-66EFBA4C4953}"/>
              </a:ext>
            </a:extLst>
          </p:cNvPr>
          <p:cNvSpPr>
            <a:spLocks noGrp="1"/>
          </p:cNvSpPr>
          <p:nvPr>
            <p:ph type="title"/>
          </p:nvPr>
        </p:nvSpPr>
        <p:spPr>
          <a:xfrm>
            <a:off x="484710" y="452718"/>
            <a:ext cx="7055380" cy="769441"/>
          </a:xfrm>
        </p:spPr>
        <p:txBody>
          <a:bodyPr>
            <a:spAutoFit/>
          </a:bodyPr>
          <a:lstStyle/>
          <a:p>
            <a:r>
              <a:rPr lang="en-US" sz="4400" b="1" dirty="0">
                <a:solidFill>
                  <a:schemeClr val="tx1"/>
                </a:solidFill>
                <a:latin typeface="Candara" panose="020E0502030303020204" pitchFamily="34" charset="0"/>
              </a:rPr>
              <a:t>“The Unknown God”</a:t>
            </a:r>
          </a:p>
        </p:txBody>
      </p:sp>
      <p:sp>
        <p:nvSpPr>
          <p:cNvPr id="3" name="Content Placeholder 2">
            <a:extLst>
              <a:ext uri="{FF2B5EF4-FFF2-40B4-BE49-F238E27FC236}">
                <a16:creationId xmlns:a16="http://schemas.microsoft.com/office/drawing/2014/main" id="{B4A224B3-4458-8729-F2C9-2988EDAEEA85}"/>
              </a:ext>
            </a:extLst>
          </p:cNvPr>
          <p:cNvSpPr>
            <a:spLocks noGrp="1"/>
          </p:cNvSpPr>
          <p:nvPr>
            <p:ph idx="1"/>
          </p:nvPr>
        </p:nvSpPr>
        <p:spPr>
          <a:xfrm>
            <a:off x="827700" y="1544925"/>
            <a:ext cx="7859100" cy="4580741"/>
          </a:xfrm>
        </p:spPr>
        <p:txBody>
          <a:bodyPr wrap="square">
            <a:spAutoFit/>
          </a:bodyPr>
          <a:lstStyle/>
          <a:p>
            <a:pPr marL="0" indent="0">
              <a:buNone/>
            </a:pPr>
            <a:r>
              <a:rPr lang="en-US" sz="4000" dirty="0">
                <a:latin typeface="Candara" panose="020E0502030303020204" pitchFamily="34" charset="0"/>
              </a:rPr>
              <a:t>Is a </a:t>
            </a:r>
            <a:r>
              <a:rPr lang="en-US" sz="4000" u="sng" dirty="0">
                <a:latin typeface="Candara" panose="020E0502030303020204" pitchFamily="34" charset="0"/>
              </a:rPr>
              <a:t>PERSON</a:t>
            </a:r>
          </a:p>
          <a:p>
            <a:pPr>
              <a:lnSpc>
                <a:spcPts val="3600"/>
              </a:lnSpc>
              <a:spcBef>
                <a:spcPts val="0"/>
              </a:spcBef>
              <a:buSzPct val="100000"/>
              <a:buFont typeface="Wingdings" panose="05000000000000000000" pitchFamily="2" charset="2"/>
              <a:buChar char="§"/>
            </a:pPr>
            <a:r>
              <a:rPr lang="en-US" sz="3200" dirty="0">
                <a:latin typeface="Candara" panose="020E0502030303020204" pitchFamily="34" charset="0"/>
              </a:rPr>
              <a:t>He has attributes of a </a:t>
            </a:r>
            <a:r>
              <a:rPr lang="en-US" sz="3200" u="sng" dirty="0">
                <a:latin typeface="Candara" panose="020E0502030303020204" pitchFamily="34" charset="0"/>
              </a:rPr>
              <a:t>PERSON</a:t>
            </a:r>
            <a:r>
              <a:rPr lang="en-US" sz="3200" dirty="0">
                <a:latin typeface="Candara" panose="020E0502030303020204" pitchFamily="34" charset="0"/>
              </a:rPr>
              <a:t> …</a:t>
            </a:r>
          </a:p>
          <a:p>
            <a:pPr marL="365760" indent="-274320">
              <a:lnSpc>
                <a:spcPts val="3200"/>
              </a:lnSpc>
              <a:spcBef>
                <a:spcPts val="600"/>
              </a:spcBef>
              <a:buFont typeface="Wingdings" panose="05000000000000000000" pitchFamily="2" charset="2"/>
              <a:buChar char="§"/>
            </a:pPr>
            <a:r>
              <a:rPr lang="en-US" sz="2800" dirty="0">
                <a:latin typeface="Candara" panose="020E0502030303020204" pitchFamily="34" charset="0"/>
              </a:rPr>
              <a:t>He has a </a:t>
            </a:r>
            <a:r>
              <a:rPr lang="en-US" sz="2800" u="sng" dirty="0">
                <a:latin typeface="Candara" panose="020E0502030303020204" pitchFamily="34" charset="0"/>
              </a:rPr>
              <a:t>mind</a:t>
            </a:r>
            <a:r>
              <a:rPr lang="en-US" sz="2800" dirty="0">
                <a:latin typeface="Candara" panose="020E0502030303020204" pitchFamily="34" charset="0"/>
              </a:rPr>
              <a:t> – I Corinthians 2:16</a:t>
            </a:r>
          </a:p>
          <a:p>
            <a:pPr marL="365760" indent="-274320">
              <a:lnSpc>
                <a:spcPts val="3200"/>
              </a:lnSpc>
              <a:spcBef>
                <a:spcPts val="600"/>
              </a:spcBef>
              <a:buFont typeface="Wingdings" panose="05000000000000000000" pitchFamily="2" charset="2"/>
              <a:buChar char="§"/>
            </a:pPr>
            <a:r>
              <a:rPr lang="en-US" sz="2800" dirty="0">
                <a:latin typeface="Candara" panose="020E0502030303020204" pitchFamily="34" charset="0"/>
              </a:rPr>
              <a:t>He </a:t>
            </a:r>
            <a:r>
              <a:rPr lang="en-US" sz="2800" u="sng" dirty="0">
                <a:latin typeface="Candara" panose="020E0502030303020204" pitchFamily="34" charset="0"/>
              </a:rPr>
              <a:t>thinks</a:t>
            </a:r>
            <a:r>
              <a:rPr lang="en-US" sz="2800" dirty="0">
                <a:latin typeface="Candara" panose="020E0502030303020204" pitchFamily="34" charset="0"/>
              </a:rPr>
              <a:t> – Isaiah 55:8-9; Psalms 40:17</a:t>
            </a:r>
          </a:p>
          <a:p>
            <a:pPr marL="365760" indent="-274320">
              <a:lnSpc>
                <a:spcPts val="3200"/>
              </a:lnSpc>
              <a:spcBef>
                <a:spcPts val="600"/>
              </a:spcBef>
              <a:buFont typeface="Wingdings" panose="05000000000000000000" pitchFamily="2" charset="2"/>
              <a:buChar char="§"/>
            </a:pPr>
            <a:r>
              <a:rPr lang="en-US" sz="2800" dirty="0">
                <a:latin typeface="Candara" panose="020E0502030303020204" pitchFamily="34" charset="0"/>
              </a:rPr>
              <a:t>He </a:t>
            </a:r>
            <a:r>
              <a:rPr lang="en-US" sz="2800" u="sng" dirty="0">
                <a:latin typeface="Candara" panose="020E0502030303020204" pitchFamily="34" charset="0"/>
              </a:rPr>
              <a:t>loves and hates</a:t>
            </a:r>
            <a:r>
              <a:rPr lang="en-US" sz="2800" dirty="0">
                <a:latin typeface="Candara" panose="020E0502030303020204" pitchFamily="34" charset="0"/>
              </a:rPr>
              <a:t> – John 3:16; Proverbs 6:16-19</a:t>
            </a:r>
          </a:p>
          <a:p>
            <a:pPr marL="365760" indent="-274320">
              <a:lnSpc>
                <a:spcPts val="3200"/>
              </a:lnSpc>
              <a:spcBef>
                <a:spcPts val="600"/>
              </a:spcBef>
              <a:buFont typeface="Wingdings" panose="05000000000000000000" pitchFamily="2" charset="2"/>
              <a:buChar char="§"/>
            </a:pPr>
            <a:r>
              <a:rPr lang="en-US" sz="2800" dirty="0">
                <a:latin typeface="Candara" panose="020E0502030303020204" pitchFamily="34" charset="0"/>
              </a:rPr>
              <a:t>He </a:t>
            </a:r>
            <a:r>
              <a:rPr lang="en-US" sz="2800" u="sng" dirty="0">
                <a:latin typeface="Candara" panose="020E0502030303020204" pitchFamily="34" charset="0"/>
              </a:rPr>
              <a:t>speaks</a:t>
            </a:r>
            <a:r>
              <a:rPr lang="en-US" sz="2800" dirty="0">
                <a:latin typeface="Candara" panose="020E0502030303020204" pitchFamily="34" charset="0"/>
              </a:rPr>
              <a:t> – Hebrews 1:1-2; Isaiah 55:10-11</a:t>
            </a:r>
          </a:p>
          <a:p>
            <a:pPr marL="365760" indent="-274320">
              <a:lnSpc>
                <a:spcPts val="3200"/>
              </a:lnSpc>
              <a:spcBef>
                <a:spcPts val="600"/>
              </a:spcBef>
              <a:buFont typeface="Wingdings" panose="05000000000000000000" pitchFamily="2" charset="2"/>
              <a:buChar char="§"/>
            </a:pPr>
            <a:r>
              <a:rPr lang="en-US" sz="2800" dirty="0">
                <a:latin typeface="Candara" panose="020E0502030303020204" pitchFamily="34" charset="0"/>
              </a:rPr>
              <a:t>He </a:t>
            </a:r>
            <a:r>
              <a:rPr lang="en-US" sz="2800" u="sng" dirty="0">
                <a:latin typeface="Candara" panose="020E0502030303020204" pitchFamily="34" charset="0"/>
              </a:rPr>
              <a:t>sees and hears</a:t>
            </a:r>
            <a:r>
              <a:rPr lang="en-US" sz="2800" dirty="0">
                <a:latin typeface="Candara" panose="020E0502030303020204" pitchFamily="34" charset="0"/>
              </a:rPr>
              <a:t> – Hebrews 4:13; I Peter 3:12</a:t>
            </a:r>
          </a:p>
          <a:p>
            <a:pPr marL="365760" indent="-274320">
              <a:lnSpc>
                <a:spcPts val="3200"/>
              </a:lnSpc>
              <a:spcBef>
                <a:spcPts val="600"/>
              </a:spcBef>
              <a:buFont typeface="Wingdings" panose="05000000000000000000" pitchFamily="2" charset="2"/>
              <a:buChar char="§"/>
            </a:pPr>
            <a:r>
              <a:rPr lang="en-US" sz="2800" dirty="0">
                <a:latin typeface="Candara" panose="020E0502030303020204" pitchFamily="34" charset="0"/>
              </a:rPr>
              <a:t>He </a:t>
            </a:r>
            <a:r>
              <a:rPr lang="en-US" sz="2800" u="sng" dirty="0">
                <a:latin typeface="Candara" panose="020E0502030303020204" pitchFamily="34" charset="0"/>
              </a:rPr>
              <a:t>cares</a:t>
            </a:r>
            <a:r>
              <a:rPr lang="en-US" sz="2800" dirty="0">
                <a:latin typeface="Candara" panose="020E0502030303020204" pitchFamily="34" charset="0"/>
              </a:rPr>
              <a:t> – I Peter 5:6-7</a:t>
            </a:r>
          </a:p>
          <a:p>
            <a:pPr marL="365760" indent="-274320">
              <a:lnSpc>
                <a:spcPts val="3200"/>
              </a:lnSpc>
              <a:spcBef>
                <a:spcPts val="600"/>
              </a:spcBef>
              <a:buFont typeface="Wingdings" panose="05000000000000000000" pitchFamily="2" charset="2"/>
              <a:buChar char="§"/>
            </a:pPr>
            <a:r>
              <a:rPr lang="en-US" sz="2800" dirty="0">
                <a:latin typeface="Candara" panose="020E0502030303020204" pitchFamily="34" charset="0"/>
              </a:rPr>
              <a:t>He </a:t>
            </a:r>
            <a:r>
              <a:rPr lang="en-US" sz="2800" u="sng" dirty="0">
                <a:latin typeface="Candara" panose="020E0502030303020204" pitchFamily="34" charset="0"/>
              </a:rPr>
              <a:t>is jealous</a:t>
            </a:r>
            <a:r>
              <a:rPr lang="en-US" sz="2800" dirty="0">
                <a:latin typeface="Candara" panose="020E0502030303020204" pitchFamily="34" charset="0"/>
              </a:rPr>
              <a:t> – Exodus 20:4-6</a:t>
            </a:r>
          </a:p>
        </p:txBody>
      </p:sp>
    </p:spTree>
    <p:extLst>
      <p:ext uri="{BB962C8B-B14F-4D97-AF65-F5344CB8AC3E}">
        <p14:creationId xmlns:p14="http://schemas.microsoft.com/office/powerpoint/2010/main" val="89608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F4B9-6C28-FA41-2D36-66EFBA4C4953}"/>
              </a:ext>
            </a:extLst>
          </p:cNvPr>
          <p:cNvSpPr>
            <a:spLocks noGrp="1"/>
          </p:cNvSpPr>
          <p:nvPr>
            <p:ph type="title"/>
          </p:nvPr>
        </p:nvSpPr>
        <p:spPr>
          <a:xfrm>
            <a:off x="484710" y="452718"/>
            <a:ext cx="7055380" cy="769441"/>
          </a:xfrm>
        </p:spPr>
        <p:txBody>
          <a:bodyPr>
            <a:spAutoFit/>
          </a:bodyPr>
          <a:lstStyle/>
          <a:p>
            <a:r>
              <a:rPr lang="en-US" sz="4400" b="1" dirty="0">
                <a:solidFill>
                  <a:schemeClr val="tx1"/>
                </a:solidFill>
                <a:latin typeface="Candara" panose="020E0502030303020204" pitchFamily="34" charset="0"/>
              </a:rPr>
              <a:t>“The Unknown God”</a:t>
            </a:r>
          </a:p>
        </p:txBody>
      </p:sp>
      <p:sp>
        <p:nvSpPr>
          <p:cNvPr id="3" name="Content Placeholder 2">
            <a:extLst>
              <a:ext uri="{FF2B5EF4-FFF2-40B4-BE49-F238E27FC236}">
                <a16:creationId xmlns:a16="http://schemas.microsoft.com/office/drawing/2014/main" id="{B4A224B3-4458-8729-F2C9-2988EDAEEA85}"/>
              </a:ext>
            </a:extLst>
          </p:cNvPr>
          <p:cNvSpPr>
            <a:spLocks noGrp="1"/>
          </p:cNvSpPr>
          <p:nvPr>
            <p:ph idx="1"/>
          </p:nvPr>
        </p:nvSpPr>
        <p:spPr>
          <a:xfrm>
            <a:off x="827700" y="1544925"/>
            <a:ext cx="7859100" cy="4329262"/>
          </a:xfrm>
        </p:spPr>
        <p:txBody>
          <a:bodyPr wrap="square">
            <a:spAutoFit/>
          </a:bodyPr>
          <a:lstStyle/>
          <a:p>
            <a:pPr marL="0" indent="0">
              <a:buNone/>
            </a:pPr>
            <a:r>
              <a:rPr lang="en-US" sz="4000" dirty="0">
                <a:latin typeface="Candara" panose="020E0502030303020204" pitchFamily="34" charset="0"/>
              </a:rPr>
              <a:t>Is a </a:t>
            </a:r>
            <a:r>
              <a:rPr lang="en-US" sz="4000" u="sng" dirty="0">
                <a:latin typeface="Candara" panose="020E0502030303020204" pitchFamily="34" charset="0"/>
              </a:rPr>
              <a:t>POWERFUL</a:t>
            </a:r>
            <a:r>
              <a:rPr lang="en-US" sz="4000" dirty="0">
                <a:latin typeface="Candara" panose="020E0502030303020204" pitchFamily="34" charset="0"/>
              </a:rPr>
              <a:t> God</a:t>
            </a:r>
            <a:endParaRPr lang="en-US" sz="4000" u="sng" dirty="0">
              <a:latin typeface="Candara" panose="020E0502030303020204" pitchFamily="34" charset="0"/>
            </a:endParaRPr>
          </a:p>
          <a:p>
            <a:pPr>
              <a:lnSpc>
                <a:spcPts val="3600"/>
              </a:lnSpc>
              <a:spcBef>
                <a:spcPts val="0"/>
              </a:spcBef>
              <a:buFont typeface="Wingdings" panose="05000000000000000000" pitchFamily="2" charset="2"/>
              <a:buChar char="§"/>
            </a:pPr>
            <a:r>
              <a:rPr lang="en-US" sz="3600" dirty="0">
                <a:latin typeface="Candara" panose="020E0502030303020204" pitchFamily="34" charset="0"/>
              </a:rPr>
              <a:t>His </a:t>
            </a:r>
            <a:r>
              <a:rPr lang="en-US" sz="3600" u="sng" dirty="0">
                <a:latin typeface="Candara" panose="020E0502030303020204" pitchFamily="34" charset="0"/>
              </a:rPr>
              <a:t>POWER</a:t>
            </a:r>
            <a:r>
              <a:rPr lang="en-US" sz="3600" dirty="0">
                <a:latin typeface="Candara" panose="020E0502030303020204" pitchFamily="34" charset="0"/>
              </a:rPr>
              <a:t> is …</a:t>
            </a:r>
          </a:p>
          <a:p>
            <a:pPr marL="365760" indent="-274320">
              <a:lnSpc>
                <a:spcPts val="3200"/>
              </a:lnSpc>
              <a:spcBef>
                <a:spcPts val="600"/>
              </a:spcBef>
              <a:buFont typeface="Wingdings" panose="05000000000000000000" pitchFamily="2" charset="2"/>
              <a:buChar char="§"/>
            </a:pPr>
            <a:r>
              <a:rPr lang="en-US" sz="3200" u="sng" dirty="0">
                <a:latin typeface="Candara" panose="020E0502030303020204" pitchFamily="34" charset="0"/>
              </a:rPr>
              <a:t>Eternal</a:t>
            </a:r>
            <a:r>
              <a:rPr lang="en-US" sz="3200" dirty="0">
                <a:latin typeface="Candara" panose="020E0502030303020204" pitchFamily="34" charset="0"/>
              </a:rPr>
              <a:t> – Romans 1:18-20</a:t>
            </a:r>
          </a:p>
          <a:p>
            <a:pPr marL="365760" indent="-274320">
              <a:lnSpc>
                <a:spcPts val="3200"/>
              </a:lnSpc>
              <a:spcBef>
                <a:spcPts val="1200"/>
              </a:spcBef>
              <a:buFont typeface="Wingdings" panose="05000000000000000000" pitchFamily="2" charset="2"/>
              <a:buChar char="§"/>
            </a:pPr>
            <a:r>
              <a:rPr lang="en-US" sz="3200" u="sng" dirty="0">
                <a:latin typeface="Candara" panose="020E0502030303020204" pitchFamily="34" charset="0"/>
              </a:rPr>
              <a:t>Infinite</a:t>
            </a:r>
            <a:r>
              <a:rPr lang="en-US" sz="3200" dirty="0">
                <a:latin typeface="Candara" panose="020E0502030303020204" pitchFamily="34" charset="0"/>
              </a:rPr>
              <a:t> – Acts 17:24-27</a:t>
            </a:r>
          </a:p>
          <a:p>
            <a:pPr marL="54864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Unlimited by space – I Kings 8:27; Acts 7:47-50</a:t>
            </a:r>
          </a:p>
          <a:p>
            <a:pPr marL="73152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Cannot escape His presence – Psalms 139:7-10</a:t>
            </a:r>
          </a:p>
          <a:p>
            <a:pPr marL="944118" lvl="2" indent="-274320">
              <a:lnSpc>
                <a:spcPts val="2800"/>
              </a:lnSpc>
              <a:spcBef>
                <a:spcPts val="0"/>
              </a:spcBef>
              <a:buFont typeface="Wingdings" panose="05000000000000000000" pitchFamily="2" charset="2"/>
              <a:buChar char="§"/>
            </a:pPr>
            <a:r>
              <a:rPr lang="en-US" sz="2800" dirty="0">
                <a:latin typeface="Candara" panose="020E0502030303020204" pitchFamily="34" charset="0"/>
              </a:rPr>
              <a:t>Jonah tried but failed – Jonah 1:3-4</a:t>
            </a:r>
          </a:p>
          <a:p>
            <a:pPr marL="73152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But we can escape His fellowship – II John 9-11</a:t>
            </a:r>
          </a:p>
          <a:p>
            <a:pPr marL="54864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Unlimited by time – Psalms 90:2; II Peter 3:8</a:t>
            </a:r>
          </a:p>
        </p:txBody>
      </p:sp>
    </p:spTree>
    <p:extLst>
      <p:ext uri="{BB962C8B-B14F-4D97-AF65-F5344CB8AC3E}">
        <p14:creationId xmlns:p14="http://schemas.microsoft.com/office/powerpoint/2010/main" val="16921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F4B9-6C28-FA41-2D36-66EFBA4C4953}"/>
              </a:ext>
            </a:extLst>
          </p:cNvPr>
          <p:cNvSpPr>
            <a:spLocks noGrp="1"/>
          </p:cNvSpPr>
          <p:nvPr>
            <p:ph type="title"/>
          </p:nvPr>
        </p:nvSpPr>
        <p:spPr>
          <a:xfrm>
            <a:off x="484710" y="452718"/>
            <a:ext cx="7055380" cy="769441"/>
          </a:xfrm>
        </p:spPr>
        <p:txBody>
          <a:bodyPr>
            <a:spAutoFit/>
          </a:bodyPr>
          <a:lstStyle/>
          <a:p>
            <a:r>
              <a:rPr lang="en-US" sz="4400" b="1" dirty="0">
                <a:solidFill>
                  <a:schemeClr val="tx1"/>
                </a:solidFill>
                <a:latin typeface="Candara" panose="020E0502030303020204" pitchFamily="34" charset="0"/>
              </a:rPr>
              <a:t>“The Unknown God”</a:t>
            </a:r>
          </a:p>
        </p:txBody>
      </p:sp>
      <p:sp>
        <p:nvSpPr>
          <p:cNvPr id="3" name="Content Placeholder 2">
            <a:extLst>
              <a:ext uri="{FF2B5EF4-FFF2-40B4-BE49-F238E27FC236}">
                <a16:creationId xmlns:a16="http://schemas.microsoft.com/office/drawing/2014/main" id="{B4A224B3-4458-8729-F2C9-2988EDAEEA85}"/>
              </a:ext>
            </a:extLst>
          </p:cNvPr>
          <p:cNvSpPr>
            <a:spLocks noGrp="1"/>
          </p:cNvSpPr>
          <p:nvPr>
            <p:ph idx="1"/>
          </p:nvPr>
        </p:nvSpPr>
        <p:spPr>
          <a:xfrm>
            <a:off x="827700" y="1544925"/>
            <a:ext cx="7859100" cy="5394425"/>
          </a:xfrm>
        </p:spPr>
        <p:txBody>
          <a:bodyPr wrap="square">
            <a:spAutoFit/>
          </a:bodyPr>
          <a:lstStyle/>
          <a:p>
            <a:pPr marL="0" indent="0">
              <a:buNone/>
            </a:pPr>
            <a:r>
              <a:rPr lang="en-US" sz="4000" dirty="0">
                <a:latin typeface="Candara" panose="020E0502030303020204" pitchFamily="34" charset="0"/>
              </a:rPr>
              <a:t>Is a </a:t>
            </a:r>
            <a:r>
              <a:rPr lang="en-US" sz="4000" u="sng" dirty="0">
                <a:latin typeface="Candara" panose="020E0502030303020204" pitchFamily="34" charset="0"/>
              </a:rPr>
              <a:t>POWERFUL</a:t>
            </a:r>
            <a:r>
              <a:rPr lang="en-US" sz="4000" dirty="0">
                <a:latin typeface="Candara" panose="020E0502030303020204" pitchFamily="34" charset="0"/>
              </a:rPr>
              <a:t> God</a:t>
            </a:r>
            <a:endParaRPr lang="en-US" sz="4000" u="sng" dirty="0">
              <a:latin typeface="Candara" panose="020E0502030303020204" pitchFamily="34" charset="0"/>
            </a:endParaRPr>
          </a:p>
          <a:p>
            <a:pPr>
              <a:lnSpc>
                <a:spcPts val="3600"/>
              </a:lnSpc>
              <a:spcBef>
                <a:spcPts val="0"/>
              </a:spcBef>
              <a:buFont typeface="Wingdings" panose="05000000000000000000" pitchFamily="2" charset="2"/>
              <a:buChar char="§"/>
            </a:pPr>
            <a:r>
              <a:rPr lang="en-US" sz="3600" dirty="0">
                <a:latin typeface="Candara" panose="020E0502030303020204" pitchFamily="34" charset="0"/>
              </a:rPr>
              <a:t>His </a:t>
            </a:r>
            <a:r>
              <a:rPr lang="en-US" sz="3600" u="sng" dirty="0">
                <a:latin typeface="Candara" panose="020E0502030303020204" pitchFamily="34" charset="0"/>
              </a:rPr>
              <a:t>POWER</a:t>
            </a:r>
            <a:r>
              <a:rPr lang="en-US" sz="3600" dirty="0">
                <a:latin typeface="Candara" panose="020E0502030303020204" pitchFamily="34" charset="0"/>
              </a:rPr>
              <a:t> is …</a:t>
            </a:r>
          </a:p>
          <a:p>
            <a:pPr marL="765816" lvl="1" indent="-274320">
              <a:lnSpc>
                <a:spcPts val="3200"/>
              </a:lnSpc>
              <a:spcBef>
                <a:spcPts val="600"/>
              </a:spcBef>
              <a:buFont typeface="Wingdings" panose="05000000000000000000" pitchFamily="2" charset="2"/>
              <a:buChar char="§"/>
            </a:pPr>
            <a:r>
              <a:rPr lang="en-US" sz="2800" u="sng" dirty="0">
                <a:latin typeface="Candara" panose="020E0502030303020204" pitchFamily="34" charset="0"/>
              </a:rPr>
              <a:t>Creative</a:t>
            </a:r>
            <a:r>
              <a:rPr lang="en-US" sz="2800" dirty="0">
                <a:latin typeface="Candara" panose="020E0502030303020204" pitchFamily="34" charset="0"/>
              </a:rPr>
              <a:t> – Acts 17:24-26; cf. Genesis 1, 2; Psalms 33:6-9</a:t>
            </a:r>
          </a:p>
          <a:p>
            <a:pPr marL="765816" lvl="1" indent="-274320">
              <a:lnSpc>
                <a:spcPts val="3200"/>
              </a:lnSpc>
              <a:spcBef>
                <a:spcPts val="1200"/>
              </a:spcBef>
              <a:buFont typeface="Wingdings" panose="05000000000000000000" pitchFamily="2" charset="2"/>
              <a:buChar char="§"/>
            </a:pPr>
            <a:r>
              <a:rPr lang="en-US" sz="2800" u="sng" dirty="0">
                <a:latin typeface="Candara" panose="020E0502030303020204" pitchFamily="34" charset="0"/>
              </a:rPr>
              <a:t>Sovereign</a:t>
            </a:r>
            <a:r>
              <a:rPr lang="en-US" sz="2800" dirty="0">
                <a:latin typeface="Candara" panose="020E0502030303020204" pitchFamily="34" charset="0"/>
              </a:rPr>
              <a:t> – Acts 17:24</a:t>
            </a:r>
          </a:p>
          <a:p>
            <a:pPr marL="948696"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Giving Him the right to be worshiped as He pleases – Acts 17:24-25; Romans 1:21-25;</a:t>
            </a:r>
            <a:br>
              <a:rPr lang="en-US" sz="2800" dirty="0">
                <a:latin typeface="Candara" panose="020E0502030303020204" pitchFamily="34" charset="0"/>
              </a:rPr>
            </a:br>
            <a:r>
              <a:rPr lang="en-US" sz="2800" dirty="0">
                <a:latin typeface="Candara" panose="020E0502030303020204" pitchFamily="34" charset="0"/>
              </a:rPr>
              <a:t>John 4:24</a:t>
            </a:r>
          </a:p>
          <a:p>
            <a:pPr marL="948696"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Giving Him the right to command all men everywhere – Acts 17:30; Romans 1:25</a:t>
            </a:r>
          </a:p>
          <a:p>
            <a:pPr marL="948696"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Giving Him the right to judge the world according to His standard – Acts 17:31</a:t>
            </a:r>
          </a:p>
        </p:txBody>
      </p:sp>
    </p:spTree>
    <p:extLst>
      <p:ext uri="{BB962C8B-B14F-4D97-AF65-F5344CB8AC3E}">
        <p14:creationId xmlns:p14="http://schemas.microsoft.com/office/powerpoint/2010/main" val="218575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F4B9-6C28-FA41-2D36-66EFBA4C4953}"/>
              </a:ext>
            </a:extLst>
          </p:cNvPr>
          <p:cNvSpPr>
            <a:spLocks noGrp="1"/>
          </p:cNvSpPr>
          <p:nvPr>
            <p:ph type="title"/>
          </p:nvPr>
        </p:nvSpPr>
        <p:spPr>
          <a:xfrm>
            <a:off x="484710" y="452718"/>
            <a:ext cx="7055380" cy="769441"/>
          </a:xfrm>
        </p:spPr>
        <p:txBody>
          <a:bodyPr>
            <a:spAutoFit/>
          </a:bodyPr>
          <a:lstStyle/>
          <a:p>
            <a:r>
              <a:rPr lang="en-US" sz="4400" b="1" dirty="0">
                <a:solidFill>
                  <a:schemeClr val="tx1"/>
                </a:solidFill>
                <a:latin typeface="Candara" panose="020E0502030303020204" pitchFamily="34" charset="0"/>
              </a:rPr>
              <a:t>“The Unknown God”</a:t>
            </a:r>
          </a:p>
        </p:txBody>
      </p:sp>
      <p:sp>
        <p:nvSpPr>
          <p:cNvPr id="3" name="Content Placeholder 2">
            <a:extLst>
              <a:ext uri="{FF2B5EF4-FFF2-40B4-BE49-F238E27FC236}">
                <a16:creationId xmlns:a16="http://schemas.microsoft.com/office/drawing/2014/main" id="{B4A224B3-4458-8729-F2C9-2988EDAEEA85}"/>
              </a:ext>
            </a:extLst>
          </p:cNvPr>
          <p:cNvSpPr>
            <a:spLocks noGrp="1"/>
          </p:cNvSpPr>
          <p:nvPr>
            <p:ph idx="1"/>
          </p:nvPr>
        </p:nvSpPr>
        <p:spPr>
          <a:xfrm>
            <a:off x="827700" y="1544925"/>
            <a:ext cx="7859100" cy="5150641"/>
          </a:xfrm>
        </p:spPr>
        <p:txBody>
          <a:bodyPr wrap="square">
            <a:spAutoFit/>
          </a:bodyPr>
          <a:lstStyle/>
          <a:p>
            <a:pPr marL="0" indent="0">
              <a:lnSpc>
                <a:spcPct val="95000"/>
              </a:lnSpc>
              <a:spcBef>
                <a:spcPts val="0"/>
              </a:spcBef>
              <a:buNone/>
            </a:pPr>
            <a:r>
              <a:rPr lang="en-US" sz="4000" dirty="0">
                <a:latin typeface="Candara" panose="020E0502030303020204" pitchFamily="34" charset="0"/>
              </a:rPr>
              <a:t>Is a </a:t>
            </a:r>
            <a:r>
              <a:rPr lang="en-US" sz="4000" u="sng" dirty="0">
                <a:latin typeface="Candara" panose="020E0502030303020204" pitchFamily="34" charset="0"/>
              </a:rPr>
              <a:t>POWERFUL</a:t>
            </a:r>
            <a:r>
              <a:rPr lang="en-US" sz="4000" dirty="0">
                <a:latin typeface="Candara" panose="020E0502030303020204" pitchFamily="34" charset="0"/>
              </a:rPr>
              <a:t> God</a:t>
            </a:r>
            <a:endParaRPr lang="en-US" sz="4000" u="sng" dirty="0">
              <a:latin typeface="Candara" panose="020E0502030303020204" pitchFamily="34" charset="0"/>
            </a:endParaRPr>
          </a:p>
          <a:p>
            <a:pPr>
              <a:lnSpc>
                <a:spcPct val="95000"/>
              </a:lnSpc>
              <a:spcBef>
                <a:spcPts val="0"/>
              </a:spcBef>
              <a:buFont typeface="Wingdings" panose="05000000000000000000" pitchFamily="2" charset="2"/>
              <a:buChar char="§"/>
            </a:pPr>
            <a:r>
              <a:rPr lang="en-US" sz="3600" dirty="0">
                <a:latin typeface="Candara" panose="020E0502030303020204" pitchFamily="34" charset="0"/>
              </a:rPr>
              <a:t>His </a:t>
            </a:r>
            <a:r>
              <a:rPr lang="en-US" sz="3600" u="sng" dirty="0">
                <a:latin typeface="Candara" panose="020E0502030303020204" pitchFamily="34" charset="0"/>
              </a:rPr>
              <a:t>POWER</a:t>
            </a:r>
            <a:r>
              <a:rPr lang="en-US" sz="3600" dirty="0">
                <a:latin typeface="Candara" panose="020E0502030303020204" pitchFamily="34" charset="0"/>
              </a:rPr>
              <a:t> is …</a:t>
            </a:r>
          </a:p>
          <a:p>
            <a:pPr marL="365760" indent="-274320">
              <a:lnSpc>
                <a:spcPct val="95000"/>
              </a:lnSpc>
              <a:spcBef>
                <a:spcPts val="0"/>
              </a:spcBef>
              <a:buFont typeface="Wingdings" panose="05000000000000000000" pitchFamily="2" charset="2"/>
              <a:buChar char="§"/>
            </a:pPr>
            <a:r>
              <a:rPr lang="en-US" sz="2700" u="sng" dirty="0">
                <a:latin typeface="Candara" panose="020E0502030303020204" pitchFamily="34" charset="0"/>
              </a:rPr>
              <a:t>Self-sustaining</a:t>
            </a:r>
            <a:r>
              <a:rPr lang="en-US" sz="2700" dirty="0">
                <a:latin typeface="Candara" panose="020E0502030303020204" pitchFamily="34" charset="0"/>
              </a:rPr>
              <a:t> – </a:t>
            </a:r>
            <a:r>
              <a:rPr lang="en-US" sz="2400" dirty="0">
                <a:latin typeface="Candara" panose="020E0502030303020204" pitchFamily="34" charset="0"/>
              </a:rPr>
              <a:t>Acts 17:</a:t>
            </a:r>
            <a:r>
              <a:rPr lang="en-US" sz="2700" dirty="0">
                <a:latin typeface="Candara" panose="020E0502030303020204" pitchFamily="34" charset="0"/>
              </a:rPr>
              <a:t>25</a:t>
            </a:r>
          </a:p>
          <a:p>
            <a:pPr marL="548640" indent="-274320">
              <a:lnSpc>
                <a:spcPct val="95000"/>
              </a:lnSpc>
              <a:spcBef>
                <a:spcPts val="0"/>
              </a:spcBef>
              <a:buFont typeface="Wingdings" panose="05000000000000000000" pitchFamily="2" charset="2"/>
              <a:buChar char="§"/>
            </a:pPr>
            <a:r>
              <a:rPr lang="en-US" sz="2700" dirty="0">
                <a:latin typeface="Candara" panose="020E0502030303020204" pitchFamily="34" charset="0"/>
              </a:rPr>
              <a:t>He does not need our worship – we need to worship according to His will</a:t>
            </a:r>
          </a:p>
          <a:p>
            <a:pPr marL="948696" lvl="1" indent="-274320">
              <a:lnSpc>
                <a:spcPct val="95000"/>
              </a:lnSpc>
              <a:spcBef>
                <a:spcPts val="0"/>
              </a:spcBef>
              <a:buFont typeface="Wingdings" panose="05000000000000000000" pitchFamily="2" charset="2"/>
              <a:buChar char="§"/>
            </a:pPr>
            <a:r>
              <a:rPr lang="en-US" sz="2700" dirty="0">
                <a:latin typeface="Candara" panose="020E0502030303020204" pitchFamily="34" charset="0"/>
              </a:rPr>
              <a:t>Matthew 7:21-23</a:t>
            </a:r>
          </a:p>
          <a:p>
            <a:pPr marL="948696" lvl="1" indent="-274320">
              <a:lnSpc>
                <a:spcPct val="95000"/>
              </a:lnSpc>
              <a:spcBef>
                <a:spcPts val="0"/>
              </a:spcBef>
              <a:buFont typeface="Wingdings" panose="05000000000000000000" pitchFamily="2" charset="2"/>
              <a:buChar char="§"/>
            </a:pPr>
            <a:r>
              <a:rPr lang="en-US" sz="2700" dirty="0">
                <a:latin typeface="Candara" panose="020E0502030303020204" pitchFamily="34" charset="0"/>
              </a:rPr>
              <a:t>John 4:24</a:t>
            </a:r>
          </a:p>
          <a:p>
            <a:pPr marL="548640" lvl="1" indent="-274320">
              <a:lnSpc>
                <a:spcPct val="95000"/>
              </a:lnSpc>
              <a:spcBef>
                <a:spcPts val="0"/>
              </a:spcBef>
              <a:buFont typeface="Wingdings" panose="05000000000000000000" pitchFamily="2" charset="2"/>
              <a:buChar char="§"/>
            </a:pPr>
            <a:r>
              <a:rPr lang="en-US" sz="2700" dirty="0">
                <a:latin typeface="Candara" panose="020E0502030303020204" pitchFamily="34" charset="0"/>
              </a:rPr>
              <a:t>He does not need our service – we must humbly serve Him – Hebrews 12:28-29</a:t>
            </a:r>
          </a:p>
          <a:p>
            <a:pPr marL="548640" lvl="1" indent="-274320">
              <a:lnSpc>
                <a:spcPct val="95000"/>
              </a:lnSpc>
              <a:spcBef>
                <a:spcPts val="0"/>
              </a:spcBef>
              <a:buFont typeface="Wingdings" panose="05000000000000000000" pitchFamily="2" charset="2"/>
              <a:buChar char="§"/>
            </a:pPr>
            <a:r>
              <a:rPr lang="en-US" sz="2700" dirty="0">
                <a:latin typeface="Candara" panose="020E0502030303020204" pitchFamily="34" charset="0"/>
              </a:rPr>
              <a:t>He does not need our riches – we must seek the riches of His grace made possible by His Son –</a:t>
            </a:r>
            <a:br>
              <a:rPr lang="en-US" sz="2700" dirty="0">
                <a:latin typeface="Candara" panose="020E0502030303020204" pitchFamily="34" charset="0"/>
              </a:rPr>
            </a:br>
            <a:r>
              <a:rPr lang="en-US" sz="2700" dirty="0">
                <a:latin typeface="Candara" panose="020E0502030303020204" pitchFamily="34" charset="0"/>
              </a:rPr>
              <a:t>II Corinthians 8:9</a:t>
            </a:r>
          </a:p>
        </p:txBody>
      </p:sp>
    </p:spTree>
    <p:extLst>
      <p:ext uri="{BB962C8B-B14F-4D97-AF65-F5344CB8AC3E}">
        <p14:creationId xmlns:p14="http://schemas.microsoft.com/office/powerpoint/2010/main" val="346223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1F4B9-6C28-FA41-2D36-66EFBA4C4953}"/>
              </a:ext>
            </a:extLst>
          </p:cNvPr>
          <p:cNvSpPr>
            <a:spLocks noGrp="1"/>
          </p:cNvSpPr>
          <p:nvPr>
            <p:ph type="title"/>
          </p:nvPr>
        </p:nvSpPr>
        <p:spPr>
          <a:xfrm>
            <a:off x="484710" y="452718"/>
            <a:ext cx="7055380" cy="769441"/>
          </a:xfrm>
        </p:spPr>
        <p:txBody>
          <a:bodyPr>
            <a:spAutoFit/>
          </a:bodyPr>
          <a:lstStyle/>
          <a:p>
            <a:r>
              <a:rPr lang="en-US" sz="4400" b="1" dirty="0">
                <a:solidFill>
                  <a:schemeClr val="tx1"/>
                </a:solidFill>
                <a:latin typeface="Candara" panose="020E0502030303020204" pitchFamily="34" charset="0"/>
              </a:rPr>
              <a:t>“The Unknown God”</a:t>
            </a:r>
          </a:p>
        </p:txBody>
      </p:sp>
      <p:sp>
        <p:nvSpPr>
          <p:cNvPr id="3" name="Content Placeholder 2">
            <a:extLst>
              <a:ext uri="{FF2B5EF4-FFF2-40B4-BE49-F238E27FC236}">
                <a16:creationId xmlns:a16="http://schemas.microsoft.com/office/drawing/2014/main" id="{B4A224B3-4458-8729-F2C9-2988EDAEEA85}"/>
              </a:ext>
            </a:extLst>
          </p:cNvPr>
          <p:cNvSpPr>
            <a:spLocks noGrp="1"/>
          </p:cNvSpPr>
          <p:nvPr>
            <p:ph idx="1"/>
          </p:nvPr>
        </p:nvSpPr>
        <p:spPr>
          <a:xfrm>
            <a:off x="827700" y="1544925"/>
            <a:ext cx="7859100" cy="5410712"/>
          </a:xfrm>
        </p:spPr>
        <p:txBody>
          <a:bodyPr wrap="square">
            <a:spAutoFit/>
          </a:bodyPr>
          <a:lstStyle/>
          <a:p>
            <a:pPr marL="0" indent="0">
              <a:lnSpc>
                <a:spcPct val="90000"/>
              </a:lnSpc>
              <a:spcBef>
                <a:spcPts val="0"/>
              </a:spcBef>
              <a:buNone/>
            </a:pPr>
            <a:r>
              <a:rPr lang="en-US" sz="4000" dirty="0">
                <a:latin typeface="Candara" panose="020E0502030303020204" pitchFamily="34" charset="0"/>
              </a:rPr>
              <a:t>Is a </a:t>
            </a:r>
            <a:r>
              <a:rPr lang="en-US" sz="4000" u="sng" dirty="0">
                <a:latin typeface="Candara" panose="020E0502030303020204" pitchFamily="34" charset="0"/>
              </a:rPr>
              <a:t>POWERFUL</a:t>
            </a:r>
            <a:r>
              <a:rPr lang="en-US" sz="4000" dirty="0">
                <a:latin typeface="Candara" panose="020E0502030303020204" pitchFamily="34" charset="0"/>
              </a:rPr>
              <a:t> God</a:t>
            </a:r>
            <a:endParaRPr lang="en-US" sz="4000" u="sng" dirty="0">
              <a:latin typeface="Candara" panose="020E0502030303020204" pitchFamily="34" charset="0"/>
            </a:endParaRPr>
          </a:p>
          <a:p>
            <a:pPr>
              <a:lnSpc>
                <a:spcPct val="90000"/>
              </a:lnSpc>
              <a:spcBef>
                <a:spcPts val="0"/>
              </a:spcBef>
              <a:buFont typeface="Wingdings" panose="05000000000000000000" pitchFamily="2" charset="2"/>
              <a:buChar char="§"/>
            </a:pPr>
            <a:r>
              <a:rPr lang="en-US" sz="3600" dirty="0">
                <a:latin typeface="Candara" panose="020E0502030303020204" pitchFamily="34" charset="0"/>
              </a:rPr>
              <a:t>His </a:t>
            </a:r>
            <a:r>
              <a:rPr lang="en-US" sz="3600" u="sng" dirty="0">
                <a:latin typeface="Candara" panose="020E0502030303020204" pitchFamily="34" charset="0"/>
              </a:rPr>
              <a:t>POWER</a:t>
            </a:r>
            <a:r>
              <a:rPr lang="en-US" sz="3600" dirty="0">
                <a:latin typeface="Candara" panose="020E0502030303020204" pitchFamily="34" charset="0"/>
              </a:rPr>
              <a:t> is …</a:t>
            </a:r>
          </a:p>
          <a:p>
            <a:pPr marL="365760" indent="-274320">
              <a:lnSpc>
                <a:spcPct val="90000"/>
              </a:lnSpc>
              <a:spcBef>
                <a:spcPts val="0"/>
              </a:spcBef>
              <a:buFont typeface="Wingdings" panose="05000000000000000000" pitchFamily="2" charset="2"/>
              <a:buChar char="§"/>
            </a:pPr>
            <a:r>
              <a:rPr lang="en-US" sz="2800" u="sng" dirty="0">
                <a:latin typeface="Candara" panose="020E0502030303020204" pitchFamily="34" charset="0"/>
              </a:rPr>
              <a:t>Providential</a:t>
            </a:r>
            <a:r>
              <a:rPr lang="en-US" sz="2800" dirty="0">
                <a:latin typeface="Candara" panose="020E0502030303020204" pitchFamily="34" charset="0"/>
              </a:rPr>
              <a:t> – Acts 17:25</a:t>
            </a:r>
          </a:p>
          <a:p>
            <a:pPr marL="548640" indent="-274320">
              <a:lnSpc>
                <a:spcPct val="90000"/>
              </a:lnSpc>
              <a:spcBef>
                <a:spcPts val="0"/>
              </a:spcBef>
              <a:buFont typeface="Wingdings" panose="05000000000000000000" pitchFamily="2" charset="2"/>
              <a:buChar char="§"/>
            </a:pPr>
            <a:r>
              <a:rPr lang="en-US" sz="2800" dirty="0">
                <a:latin typeface="Candara" panose="020E0502030303020204" pitchFamily="34" charset="0"/>
              </a:rPr>
              <a:t>By which we live physically in this world</a:t>
            </a:r>
          </a:p>
          <a:p>
            <a:pPr marL="761238" lvl="1" indent="-274320">
              <a:lnSpc>
                <a:spcPct val="90000"/>
              </a:lnSpc>
              <a:spcBef>
                <a:spcPts val="0"/>
              </a:spcBef>
              <a:buFont typeface="Wingdings" panose="05000000000000000000" pitchFamily="2" charset="2"/>
              <a:buChar char="§"/>
            </a:pPr>
            <a:r>
              <a:rPr lang="en-US" sz="2800" dirty="0">
                <a:latin typeface="Candara" panose="020E0502030303020204" pitchFamily="34" charset="0"/>
              </a:rPr>
              <a:t>Acts 17:25-28; cf. Matthew 6:24-33</a:t>
            </a:r>
          </a:p>
          <a:p>
            <a:pPr marL="548640" indent="-274320">
              <a:lnSpc>
                <a:spcPct val="90000"/>
              </a:lnSpc>
              <a:spcBef>
                <a:spcPts val="0"/>
              </a:spcBef>
              <a:buFont typeface="Wingdings" panose="05000000000000000000" pitchFamily="2" charset="2"/>
              <a:buChar char="§"/>
            </a:pPr>
            <a:r>
              <a:rPr lang="en-US" sz="2800" dirty="0">
                <a:latin typeface="Candara" panose="020E0502030303020204" pitchFamily="34" charset="0"/>
              </a:rPr>
              <a:t>By which we can overcome the temptations and trials of this life – I Corinthians 10:12-13</a:t>
            </a:r>
          </a:p>
          <a:p>
            <a:pPr marL="365760" indent="-274320">
              <a:lnSpc>
                <a:spcPct val="90000"/>
              </a:lnSpc>
              <a:spcBef>
                <a:spcPts val="0"/>
              </a:spcBef>
              <a:buFont typeface="Wingdings" panose="05000000000000000000" pitchFamily="2" charset="2"/>
              <a:buChar char="§"/>
            </a:pPr>
            <a:r>
              <a:rPr lang="en-US" sz="2800" u="sng" dirty="0">
                <a:latin typeface="Candara" panose="020E0502030303020204" pitchFamily="34" charset="0"/>
              </a:rPr>
              <a:t>Saving</a:t>
            </a:r>
            <a:r>
              <a:rPr lang="en-US" sz="2800" dirty="0">
                <a:latin typeface="Candara" panose="020E0502030303020204" pitchFamily="34" charset="0"/>
              </a:rPr>
              <a:t> – Acts 17:30-31; Romans 1:16;</a:t>
            </a:r>
            <a:br>
              <a:rPr lang="en-US" sz="2800" dirty="0">
                <a:latin typeface="Candara" panose="020E0502030303020204" pitchFamily="34" charset="0"/>
              </a:rPr>
            </a:br>
            <a:r>
              <a:rPr lang="en-US" sz="2800" dirty="0">
                <a:latin typeface="Candara" panose="020E0502030303020204" pitchFamily="34" charset="0"/>
              </a:rPr>
              <a:t>I Corinthians 15:1-4</a:t>
            </a:r>
          </a:p>
          <a:p>
            <a:pPr marL="548640" indent="-274320">
              <a:lnSpc>
                <a:spcPct val="90000"/>
              </a:lnSpc>
              <a:spcBef>
                <a:spcPts val="0"/>
              </a:spcBef>
              <a:buFont typeface="Wingdings" panose="05000000000000000000" pitchFamily="2" charset="2"/>
              <a:buChar char="§"/>
            </a:pPr>
            <a:r>
              <a:rPr lang="en-US" sz="2800" dirty="0">
                <a:latin typeface="Candara" panose="020E0502030303020204" pitchFamily="34" charset="0"/>
              </a:rPr>
              <a:t>Saved by the death, burial and resurrection of Christ – Romans 4:22-25</a:t>
            </a:r>
          </a:p>
          <a:p>
            <a:pPr marL="548640" indent="-274320">
              <a:lnSpc>
                <a:spcPct val="90000"/>
              </a:lnSpc>
              <a:spcBef>
                <a:spcPts val="0"/>
              </a:spcBef>
              <a:buFont typeface="Wingdings" panose="05000000000000000000" pitchFamily="2" charset="2"/>
              <a:buChar char="§"/>
            </a:pPr>
            <a:r>
              <a:rPr lang="en-US" sz="2800" dirty="0">
                <a:latin typeface="Candara" panose="020E0502030303020204" pitchFamily="34" charset="0"/>
              </a:rPr>
              <a:t>Saved by obeying Him – Hebrews 5:8-10;</a:t>
            </a:r>
            <a:br>
              <a:rPr lang="en-US" sz="2800" dirty="0">
                <a:latin typeface="Candara" panose="020E0502030303020204" pitchFamily="34" charset="0"/>
              </a:rPr>
            </a:br>
            <a:r>
              <a:rPr lang="en-US" sz="2800" dirty="0">
                <a:latin typeface="Candara" panose="020E0502030303020204" pitchFamily="34" charset="0"/>
              </a:rPr>
              <a:t>Acts 2:38</a:t>
            </a:r>
          </a:p>
        </p:txBody>
      </p:sp>
    </p:spTree>
    <p:extLst>
      <p:ext uri="{BB962C8B-B14F-4D97-AF65-F5344CB8AC3E}">
        <p14:creationId xmlns:p14="http://schemas.microsoft.com/office/powerpoint/2010/main" val="209569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173</TotalTime>
  <Words>4832</Words>
  <Application>Microsoft Office PowerPoint</Application>
  <PresentationFormat>On-screen Show (4:3)</PresentationFormat>
  <Paragraphs>203</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Candara</vt:lpstr>
      <vt:lpstr>Century Gothic</vt:lpstr>
      <vt:lpstr>Wingdings</vt:lpstr>
      <vt:lpstr>Wingdings 3</vt:lpstr>
      <vt:lpstr>Ion</vt:lpstr>
      <vt:lpstr>Knowing The “Unknown God”</vt:lpstr>
      <vt:lpstr>INTRODUCTION</vt:lpstr>
      <vt:lpstr>INTRODUCTION</vt:lpstr>
      <vt:lpstr>“The Unknown God”</vt:lpstr>
      <vt:lpstr>“The Unknown God”</vt:lpstr>
      <vt:lpstr>“The Unknown God”</vt:lpstr>
      <vt:lpstr>“The Unknown God”</vt:lpstr>
      <vt:lpstr>“The Unknown God”</vt:lpstr>
      <vt:lpstr>“The Unknown God”</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Knowing The Unknown God</dc:title>
  <dc:creator>Richard Lidh; Glendol McClure</dc:creator>
  <cp:lastModifiedBy>Richard Lidh</cp:lastModifiedBy>
  <cp:revision>5</cp:revision>
  <cp:lastPrinted>2024-06-23T06:34:06Z</cp:lastPrinted>
  <dcterms:created xsi:type="dcterms:W3CDTF">2024-06-22T05:40:46Z</dcterms:created>
  <dcterms:modified xsi:type="dcterms:W3CDTF">2024-07-05T00:54:50Z</dcterms:modified>
</cp:coreProperties>
</file>